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708" r:id="rId3"/>
  </p:sldMasterIdLst>
  <p:notesMasterIdLst>
    <p:notesMasterId r:id="rId32"/>
  </p:notesMasterIdLst>
  <p:sldIdLst>
    <p:sldId id="256" r:id="rId4"/>
    <p:sldId id="257" r:id="rId5"/>
    <p:sldId id="258" r:id="rId6"/>
    <p:sldId id="262" r:id="rId7"/>
    <p:sldId id="263" r:id="rId8"/>
    <p:sldId id="264" r:id="rId9"/>
    <p:sldId id="265" r:id="rId10"/>
    <p:sldId id="25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6" r:id="rId25"/>
    <p:sldId id="267" r:id="rId26"/>
    <p:sldId id="260" r:id="rId27"/>
    <p:sldId id="268" r:id="rId28"/>
    <p:sldId id="269" r:id="rId29"/>
    <p:sldId id="272" r:id="rId30"/>
    <p:sldId id="261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5337" autoAdjust="0"/>
  </p:normalViewPr>
  <p:slideViewPr>
    <p:cSldViewPr snapToGrid="0">
      <p:cViewPr varScale="1">
        <p:scale>
          <a:sx n="88" d="100"/>
          <a:sy n="88" d="100"/>
        </p:scale>
        <p:origin x="2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E5979-F066-4C29-A954-0807ADCD8998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DD04A-BEF7-425D-BCC6-489EF67B3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24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052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63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870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84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422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19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696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620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418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625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05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409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146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511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663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02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90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76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26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96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485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76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DD04A-BEF7-425D-BCC6-489EF67B368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14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115A-9A94-4316-9809-FCD11BA19C05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75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0ECD-BB52-4A19-92B9-11588DA7EDC1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2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7B2B-86B6-4ABC-9BAA-B4836A569D40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27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040D-C698-4E66-8897-08EA24274752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13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C1D-73A5-429C-94EC-1E165B35EB7C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132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64DF-24DD-4AEE-94D4-894F692ECD6B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50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2625-507D-4D33-93E9-4D96343C2628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91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F248-3380-4398-BE9E-9AD9D2E4C887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7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0FE6-1F22-459D-910B-C79D4A4B218B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77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1F5A-FAB0-4F53-9FAE-F4A8318857F9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543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8901-D488-4526-A51A-E1B78B35EA3D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28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CF8E-BB8E-4C0B-B31E-73C239679798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169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6BB0-3B73-42A1-817D-D14890FE0B6B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174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D691-036C-4A89-A075-F6C290F6DA6E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91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73B6-2E01-4F09-801E-9779E57636C4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88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EEA8-FE36-4103-84DF-32EC390C0CCF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48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675B-5CEB-4BB9-BA60-0C20125043C1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094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B41-F909-4B4C-8ECA-7D39FA3FE0EF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535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7775-A58E-486D-8E51-2469A386AF05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51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F84-E430-475D-81E2-D35E5B78FADC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256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E63E-9EC7-4817-83DC-1F796E9104DE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417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DCE6-1991-45E3-B782-14C5F1E1FEDA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41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06CF-8502-4B22-B441-DE3403CE6F29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92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4E270-F21E-4410-B778-EE68B827763F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059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F233-DBFF-43CD-9E60-6244C5408D4F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59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9146-BAC2-403C-BE22-4D49B8095657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56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875A-872D-4C32-8A6A-034C56DA0E0B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28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2F8C-1F60-4940-9217-30DA96B97039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95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E9D6-13F5-4F45-9AA6-1BF2A6502312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4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F2EC-E78E-472E-8872-C252083C1AF0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7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A8FC-67C5-4155-8F96-5133616420E8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46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AF57-07EE-43CB-8FA3-FB8ABD8A5028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62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DD0-FE84-459D-BC95-7CBFABA94688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71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7159B1-AAAD-4090-BD85-6E9D79E2F77C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9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31D02C-E7B1-408B-9968-AD35D697A5C3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42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77E102-15AD-4D14-A8A1-DCFEC5CC0AD7}" type="datetime1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1AB00D-BA41-4C79-849E-2429297CDE9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6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hyperlink" Target="http://geocloud.cs.fiu.edu/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jpeg"/><Relationship Id="rId44" Type="http://schemas.openxmlformats.org/officeDocument/2006/relationships/image" Target="../media/image44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0049" y="1828800"/>
            <a:ext cx="10310949" cy="2039112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DI-DAP</a:t>
            </a:r>
            <a: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Disaster Information </a:t>
            </a:r>
            <a: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and Analysis 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</a:t>
            </a:r>
            <a: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Disaster Management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27710" y="4346762"/>
            <a:ext cx="10055629" cy="1988723"/>
          </a:xfrm>
        </p:spPr>
        <p:txBody>
          <a:bodyPr>
            <a:normAutofit lnSpcReduction="10000"/>
          </a:bodyPr>
          <a:lstStyle/>
          <a:p>
            <a:r>
              <a:rPr lang="en-US" altLang="zh-TW" sz="1600" cap="none" dirty="0" smtClean="0"/>
              <a:t>Author: Tao Li, </a:t>
            </a:r>
            <a:r>
              <a:rPr lang="en-US" altLang="zh-TW" sz="1600" cap="none" dirty="0" err="1"/>
              <a:t>Wubai</a:t>
            </a:r>
            <a:r>
              <a:rPr lang="en-US" altLang="zh-TW" sz="1600" cap="none" dirty="0"/>
              <a:t> </a:t>
            </a:r>
            <a:r>
              <a:rPr lang="en-US" altLang="zh-TW" sz="1600" cap="none" dirty="0" smtClean="0"/>
              <a:t>Zhou, </a:t>
            </a:r>
            <a:r>
              <a:rPr lang="en-US" altLang="zh-TW" sz="1600" cap="none" dirty="0" err="1"/>
              <a:t>Chunqiu</a:t>
            </a:r>
            <a:r>
              <a:rPr lang="en-US" altLang="zh-TW" sz="1600" cap="none" dirty="0"/>
              <a:t> </a:t>
            </a:r>
            <a:r>
              <a:rPr lang="en-US" altLang="zh-TW" sz="1600" cap="none" dirty="0" smtClean="0"/>
              <a:t>Zeng, </a:t>
            </a:r>
            <a:r>
              <a:rPr lang="en-US" altLang="zh-TW" sz="1600" cap="none" dirty="0"/>
              <a:t>Qing </a:t>
            </a:r>
            <a:r>
              <a:rPr lang="en-US" altLang="zh-TW" sz="1600" cap="none" dirty="0" smtClean="0"/>
              <a:t>Wang, </a:t>
            </a:r>
            <a:r>
              <a:rPr lang="en-US" altLang="zh-TW" sz="1600" cap="none" dirty="0" err="1"/>
              <a:t>Qifeng</a:t>
            </a:r>
            <a:r>
              <a:rPr lang="en-US" altLang="zh-TW" sz="1600" cap="none" dirty="0"/>
              <a:t> </a:t>
            </a:r>
            <a:r>
              <a:rPr lang="en-US" altLang="zh-TW" sz="1600" cap="none" dirty="0" smtClean="0"/>
              <a:t>Zhou, </a:t>
            </a:r>
            <a:r>
              <a:rPr lang="en-US" altLang="zh-TW" sz="1600" cap="none" dirty="0" err="1"/>
              <a:t>Dingding</a:t>
            </a:r>
            <a:r>
              <a:rPr lang="en-US" altLang="zh-TW" sz="1600" cap="none" dirty="0"/>
              <a:t> </a:t>
            </a:r>
            <a:r>
              <a:rPr lang="en-US" altLang="zh-TW" sz="1600" cap="none" dirty="0" smtClean="0"/>
              <a:t>Wang, </a:t>
            </a:r>
            <a:r>
              <a:rPr lang="en-US" altLang="zh-TW" sz="1600" cap="none" dirty="0" err="1"/>
              <a:t>Jia</a:t>
            </a:r>
            <a:r>
              <a:rPr lang="en-US" altLang="zh-TW" sz="1600" cap="none" dirty="0"/>
              <a:t> </a:t>
            </a:r>
            <a:r>
              <a:rPr lang="en-US" altLang="zh-TW" sz="1600" cap="none" dirty="0" err="1" smtClean="0"/>
              <a:t>Xu,Yue</a:t>
            </a:r>
            <a:r>
              <a:rPr lang="en-US" altLang="zh-TW" sz="1600" cap="none" dirty="0" smtClean="0"/>
              <a:t> Huang, </a:t>
            </a:r>
            <a:r>
              <a:rPr lang="en-US" altLang="zh-TW" sz="1600" cap="none" dirty="0" err="1"/>
              <a:t>Wentao</a:t>
            </a:r>
            <a:r>
              <a:rPr lang="en-US" altLang="zh-TW" sz="1600" cap="none" dirty="0"/>
              <a:t> </a:t>
            </a:r>
            <a:r>
              <a:rPr lang="en-US" altLang="zh-TW" sz="1600" cap="none" dirty="0" smtClean="0"/>
              <a:t>Wang, </a:t>
            </a:r>
            <a:r>
              <a:rPr lang="en-US" altLang="zh-TW" sz="1600" cap="none" dirty="0" err="1"/>
              <a:t>Minjing</a:t>
            </a:r>
            <a:r>
              <a:rPr lang="en-US" altLang="zh-TW" sz="1600" cap="none" dirty="0"/>
              <a:t> </a:t>
            </a:r>
            <a:r>
              <a:rPr lang="en-US" altLang="zh-TW" sz="1600" cap="none" dirty="0" smtClean="0"/>
              <a:t>Zhang, </a:t>
            </a:r>
            <a:r>
              <a:rPr lang="en-US" altLang="zh-TW" sz="1600" cap="none" dirty="0"/>
              <a:t>Steve </a:t>
            </a:r>
            <a:r>
              <a:rPr lang="en-US" altLang="zh-TW" sz="1600" cap="none" dirty="0" smtClean="0"/>
              <a:t>Luis, </a:t>
            </a:r>
            <a:r>
              <a:rPr lang="en-US" altLang="zh-TW" sz="1600" cap="none" dirty="0"/>
              <a:t>Shu-</a:t>
            </a:r>
            <a:r>
              <a:rPr lang="en-US" altLang="zh-TW" sz="1600" cap="none" dirty="0" err="1"/>
              <a:t>Ching</a:t>
            </a:r>
            <a:r>
              <a:rPr lang="en-US" altLang="zh-TW" sz="1600" cap="none" dirty="0"/>
              <a:t> </a:t>
            </a:r>
            <a:r>
              <a:rPr lang="en-US" altLang="zh-TW" sz="1600" cap="none" dirty="0" smtClean="0"/>
              <a:t>Chen, Naphtali </a:t>
            </a:r>
            <a:r>
              <a:rPr lang="en-US" altLang="zh-TW" sz="1600" cap="none" dirty="0" err="1" smtClean="0"/>
              <a:t>Rishe</a:t>
            </a:r>
            <a:endParaRPr lang="en-US" altLang="zh-TW" sz="1600" cap="none" dirty="0" smtClean="0"/>
          </a:p>
          <a:p>
            <a:r>
              <a:rPr lang="en-US" altLang="zh-TW" sz="1600" cap="none" dirty="0" err="1" smtClean="0"/>
              <a:t>Sourse</a:t>
            </a:r>
            <a:r>
              <a:rPr lang="en-US" altLang="zh-TW" sz="1600" cap="none" dirty="0"/>
              <a:t>: CIKM </a:t>
            </a:r>
            <a:r>
              <a:rPr lang="en-US" altLang="zh-TW" sz="1600" cap="none" dirty="0" smtClean="0"/>
              <a:t>'16</a:t>
            </a:r>
          </a:p>
          <a:p>
            <a:r>
              <a:rPr lang="en-US" altLang="zh-TW" sz="1600" cap="none" dirty="0" smtClean="0"/>
              <a:t>Advisor: </a:t>
            </a:r>
            <a:r>
              <a:rPr lang="en-US" altLang="zh-TW" sz="1600" cap="none" dirty="0" err="1" smtClean="0"/>
              <a:t>Jia</a:t>
            </a:r>
            <a:r>
              <a:rPr lang="en-US" altLang="zh-TW" sz="1600" cap="none" dirty="0" smtClean="0"/>
              <a:t>-Ling </a:t>
            </a:r>
            <a:r>
              <a:rPr lang="en-US" altLang="zh-TW" sz="1600" cap="none" dirty="0" err="1" smtClean="0"/>
              <a:t>Koh</a:t>
            </a:r>
            <a:endParaRPr lang="en-US" altLang="zh-TW" sz="1600" cap="none" dirty="0" smtClean="0"/>
          </a:p>
          <a:p>
            <a:r>
              <a:rPr lang="en-US" altLang="zh-TW" sz="1600" cap="none" dirty="0" smtClean="0"/>
              <a:t>Speaker: Bo-wen Jiang</a:t>
            </a:r>
          </a:p>
          <a:p>
            <a:r>
              <a:rPr lang="en-US" altLang="zh-TW" sz="1600" cap="none" dirty="0" smtClean="0"/>
              <a:t>Date: 2017/3/7</a:t>
            </a:r>
          </a:p>
        </p:txBody>
      </p:sp>
    </p:spTree>
    <p:extLst>
      <p:ext uri="{BB962C8B-B14F-4D97-AF65-F5344CB8AC3E}">
        <p14:creationId xmlns:p14="http://schemas.microsoft.com/office/powerpoint/2010/main" val="2597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400" dirty="0"/>
              <a:t>Focused </a:t>
            </a:r>
            <a:r>
              <a:rPr lang="en-US" altLang="zh-TW" sz="2400" dirty="0" smtClean="0"/>
              <a:t>Crawler</a:t>
            </a:r>
          </a:p>
          <a:p>
            <a:pPr marL="384048" lvl="2" indent="0">
              <a:buNone/>
            </a:pPr>
            <a:endParaRPr lang="en-US" altLang="zh-TW" sz="2400" dirty="0" smtClean="0"/>
          </a:p>
          <a:p>
            <a:pPr marL="384048" lvl="2" indent="0">
              <a:buNone/>
            </a:pPr>
            <a:endParaRPr lang="en-US" altLang="zh-TW" sz="2400" dirty="0"/>
          </a:p>
          <a:p>
            <a:pPr marL="384048" lvl="2" indent="0">
              <a:buNone/>
            </a:pPr>
            <a:endParaRPr lang="en-US" altLang="zh-TW" sz="2400" dirty="0" smtClean="0"/>
          </a:p>
          <a:p>
            <a:pPr marL="384048" lvl="2" indent="0">
              <a:buNone/>
            </a:pPr>
            <a:endParaRPr lang="en-US" altLang="zh-TW" sz="2400" dirty="0"/>
          </a:p>
          <a:p>
            <a:pPr marL="384048" lvl="2" indent="0">
              <a:buNone/>
            </a:pPr>
            <a:endParaRPr lang="en-US" altLang="zh-TW" sz="2400" dirty="0" smtClean="0"/>
          </a:p>
          <a:p>
            <a:pPr marL="384048" lvl="2" indent="0">
              <a:buNone/>
            </a:pPr>
            <a:endParaRPr lang="en-US" altLang="zh-TW" sz="2400" dirty="0"/>
          </a:p>
          <a:p>
            <a:pPr marL="384048" lvl="2" indent="0">
              <a:buNone/>
            </a:pPr>
            <a:endParaRPr lang="en-US" altLang="zh-TW" sz="2400" dirty="0" smtClean="0"/>
          </a:p>
          <a:p>
            <a:pPr marL="384048" lvl="2" indent="0">
              <a:buNone/>
            </a:pPr>
            <a:r>
              <a:rPr lang="en-US" altLang="zh-TW" sz="2000" dirty="0" smtClean="0"/>
              <a:t>Figure </a:t>
            </a:r>
            <a:r>
              <a:rPr lang="en-US" altLang="zh-TW" sz="2000" dirty="0"/>
              <a:t>2: Architecture of the focused crawler</a:t>
            </a:r>
            <a:endParaRPr lang="en-US" altLang="zh-TW" sz="2000" dirty="0" smtClean="0"/>
          </a:p>
          <a:p>
            <a:pPr lvl="1"/>
            <a:endParaRPr lang="en-US" altLang="zh-TW" sz="2400" dirty="0" smtClean="0"/>
          </a:p>
          <a:p>
            <a:pPr lvl="1"/>
            <a:endParaRPr lang="zh-TW" altLang="en-US" sz="2400" dirty="0"/>
          </a:p>
        </p:txBody>
      </p:sp>
      <p:pic>
        <p:nvPicPr>
          <p:cNvPr id="4" name="image4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9972" y="1737360"/>
            <a:ext cx="4475685" cy="441669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7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0" y="2609676"/>
            <a:ext cx="2796540" cy="36880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60248"/>
            <a:ext cx="10058400" cy="4023360"/>
          </a:xfrm>
        </p:spPr>
        <p:txBody>
          <a:bodyPr/>
          <a:lstStyle/>
          <a:p>
            <a:r>
              <a:rPr lang="en-US" altLang="zh-TW" dirty="0"/>
              <a:t> </a:t>
            </a:r>
            <a:r>
              <a:rPr lang="en-US" altLang="zh-TW" dirty="0" smtClean="0"/>
              <a:t>To </a:t>
            </a:r>
            <a:r>
              <a:rPr lang="en-US" altLang="zh-TW" b="1" dirty="0"/>
              <a:t>select the next page </a:t>
            </a:r>
            <a:r>
              <a:rPr lang="en-US" altLang="zh-TW" dirty="0"/>
              <a:t>to be crawled out </a:t>
            </a:r>
            <a:r>
              <a:rPr lang="en-US" altLang="zh-TW" b="1" dirty="0"/>
              <a:t>of all currently candidate page URLs</a:t>
            </a:r>
            <a:r>
              <a:rPr lang="en-US" altLang="zh-TW" dirty="0"/>
              <a:t>, according to the score </a:t>
            </a:r>
            <a:r>
              <a:rPr lang="en-US" altLang="zh-TW" dirty="0" smtClean="0"/>
              <a:t>defined as</a:t>
            </a:r>
          </a:p>
          <a:p>
            <a:pPr lvl="1"/>
            <a:endParaRPr lang="en-US" altLang="zh-TW" dirty="0" smtClean="0"/>
          </a:p>
          <a:p>
            <a:pPr lvl="8"/>
            <a:r>
              <a:rPr lang="en-US" altLang="zh-TW" b="1" dirty="0"/>
              <a:t>candidate page URLs</a:t>
            </a:r>
            <a:endParaRPr lang="zh-TW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                                (link classifier) </a:t>
            </a:r>
          </a:p>
          <a:p>
            <a:r>
              <a:rPr lang="en-US" altLang="zh-TW" dirty="0"/>
              <a:t>Furthermore, to prioritize the </a:t>
            </a:r>
            <a:r>
              <a:rPr lang="en-US" altLang="zh-TW" b="1" dirty="0"/>
              <a:t>URL l linked from page </a:t>
            </a:r>
            <a:r>
              <a:rPr lang="en-US" altLang="zh-TW" b="1" dirty="0" err="1" smtClean="0"/>
              <a:t>page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l</a:t>
            </a:r>
            <a:r>
              <a:rPr lang="zh-TW" altLang="en-US" b="1" dirty="0" smtClean="0"/>
              <a:t> </a:t>
            </a:r>
            <a:r>
              <a:rPr lang="en-US" altLang="zh-TW" dirty="0" smtClean="0"/>
              <a:t>, 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calculate the prioritization score as follows:</a:t>
            </a:r>
            <a:endParaRPr lang="zh-TW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1471400" lvl="8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                             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  </a:t>
            </a:r>
            <a:r>
              <a:rPr lang="en-US" altLang="zh-TW" sz="1800" dirty="0" smtClean="0">
                <a:solidFill>
                  <a:srgbClr val="FF0000"/>
                </a:solidFill>
              </a:rPr>
              <a:t>(content classifier)         (link </a:t>
            </a:r>
            <a:r>
              <a:rPr lang="en-US" altLang="zh-TW" sz="1800" dirty="0">
                <a:solidFill>
                  <a:srgbClr val="FF0000"/>
                </a:solidFill>
              </a:rPr>
              <a:t>classifier)</a:t>
            </a:r>
          </a:p>
          <a:p>
            <a:pPr marL="1471400" lvl="8" indent="0">
              <a:buNone/>
            </a:pPr>
            <a:endParaRPr lang="en-US" altLang="zh-TW" sz="18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2" b="16335"/>
          <a:stretch/>
        </p:blipFill>
        <p:spPr bwMode="auto">
          <a:xfrm>
            <a:off x="1097280" y="2440262"/>
            <a:ext cx="3315063" cy="75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69" y="5753778"/>
            <a:ext cx="7103291" cy="112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88" y="4509058"/>
            <a:ext cx="7265852" cy="78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690" y="2638038"/>
            <a:ext cx="2339476" cy="42261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8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6674" y="1918305"/>
            <a:ext cx="6942412" cy="4003524"/>
          </a:xfrm>
        </p:spPr>
        <p:txBody>
          <a:bodyPr>
            <a:normAutofit/>
          </a:bodyPr>
          <a:lstStyle/>
          <a:p>
            <a:pPr lvl="1"/>
            <a:r>
              <a:rPr lang="en-US" altLang="zh-TW" sz="2400" b="1" dirty="0"/>
              <a:t>D</a:t>
            </a:r>
            <a:r>
              <a:rPr lang="en-US" altLang="zh-TW" sz="2400" b="1" dirty="0" smtClean="0"/>
              <a:t>isaster Storyline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Engine</a:t>
            </a:r>
          </a:p>
          <a:p>
            <a:pPr marL="201168" lvl="1" indent="0">
              <a:buNone/>
            </a:pPr>
            <a:endParaRPr lang="en-US" altLang="zh-TW" sz="2000" dirty="0"/>
          </a:p>
          <a:p>
            <a:pPr lvl="2"/>
            <a:r>
              <a:rPr lang="en-US" altLang="zh-TW" sz="2000" b="1" dirty="0"/>
              <a:t>disaster </a:t>
            </a:r>
            <a:r>
              <a:rPr lang="en-US" altLang="zh-TW" sz="2000" b="1" dirty="0" smtClean="0"/>
              <a:t>storyline </a:t>
            </a:r>
            <a:r>
              <a:rPr lang="en-US" altLang="zh-TW" sz="2000" dirty="0" smtClean="0"/>
              <a:t>: </a:t>
            </a:r>
            <a:r>
              <a:rPr lang="en-US" altLang="zh-TW" sz="2000" dirty="0"/>
              <a:t>describes how the disaster evolves over time along the location attribute of the events and how the disaster affects different areas indicated by the description attributes</a:t>
            </a:r>
            <a:r>
              <a:rPr lang="en-US" altLang="zh-TW" sz="2000" dirty="0" smtClean="0"/>
              <a:t>.</a:t>
            </a:r>
          </a:p>
          <a:p>
            <a:pPr lvl="2"/>
            <a:endParaRPr lang="en-US" altLang="zh-TW" sz="2000" dirty="0"/>
          </a:p>
          <a:p>
            <a:pPr lvl="2"/>
            <a:r>
              <a:rPr lang="en-US" altLang="zh-TW" sz="2000" b="1" dirty="0"/>
              <a:t>Event</a:t>
            </a:r>
            <a:r>
              <a:rPr lang="en-US" altLang="zh-TW" sz="2000" dirty="0"/>
              <a:t> here denotes a tuple (</a:t>
            </a:r>
            <a:r>
              <a:rPr lang="en-US" altLang="zh-TW" sz="2000" dirty="0" smtClean="0"/>
              <a:t>t, </a:t>
            </a:r>
            <a:r>
              <a:rPr lang="en-US" altLang="zh-TW" sz="2000" dirty="0"/>
              <a:t>l, s</a:t>
            </a:r>
            <a:r>
              <a:rPr lang="en-US" altLang="zh-TW" sz="2000" dirty="0" smtClean="0"/>
              <a:t>)</a:t>
            </a:r>
          </a:p>
          <a:p>
            <a:pPr lvl="2"/>
            <a:endParaRPr lang="en-US" altLang="zh-TW" sz="2000" dirty="0"/>
          </a:p>
          <a:p>
            <a:pPr lvl="2"/>
            <a:r>
              <a:rPr lang="zh-TW" altLang="zh-TW" sz="1600" dirty="0" smtClean="0"/>
              <a:t>例如</a:t>
            </a:r>
            <a:r>
              <a:rPr lang="en-US" altLang="zh-TW" sz="1600" dirty="0" smtClean="0"/>
              <a:t>:</a:t>
            </a:r>
          </a:p>
          <a:p>
            <a:pPr marL="384048" lvl="2" indent="0">
              <a:buNone/>
            </a:pPr>
            <a:r>
              <a:rPr lang="zh-TW" altLang="zh-TW" sz="1600" dirty="0" smtClean="0"/>
              <a:t>（</a:t>
            </a:r>
            <a:r>
              <a:rPr lang="en-US" altLang="zh-TW" sz="1600" dirty="0"/>
              <a:t>08/27/2011</a:t>
            </a:r>
            <a:r>
              <a:rPr lang="zh-TW" altLang="zh-TW" sz="1600" dirty="0"/>
              <a:t>，紐約市，</a:t>
            </a:r>
            <a:r>
              <a:rPr lang="zh-TW" altLang="zh-TW" sz="1600" dirty="0" smtClean="0"/>
              <a:t>“五個</a:t>
            </a:r>
            <a:r>
              <a:rPr lang="zh-TW" altLang="zh-TW" sz="1600" dirty="0"/>
              <a:t>主要的</a:t>
            </a:r>
            <a:r>
              <a:rPr lang="zh-TW" altLang="zh-TW" sz="1600" dirty="0" smtClean="0"/>
              <a:t>紐約</a:t>
            </a:r>
            <a:r>
              <a:rPr lang="zh-TW" altLang="zh-TW" sz="1600" dirty="0"/>
              <a:t>市</a:t>
            </a:r>
            <a:r>
              <a:rPr lang="zh-TW" altLang="zh-TW" sz="1600" dirty="0" smtClean="0"/>
              <a:t>地區</a:t>
            </a:r>
            <a:r>
              <a:rPr lang="zh-TW" altLang="en-US" sz="1600" dirty="0" smtClean="0"/>
              <a:t>的</a:t>
            </a:r>
            <a:r>
              <a:rPr lang="zh-TW" altLang="zh-TW" sz="1600" dirty="0" smtClean="0"/>
              <a:t>機場將</a:t>
            </a:r>
            <a:r>
              <a:rPr lang="zh-TW" altLang="en-US" sz="1600" dirty="0" smtClean="0"/>
              <a:t>取</a:t>
            </a:r>
            <a:r>
              <a:rPr lang="zh-TW" altLang="en-US" sz="1600" dirty="0"/>
              <a:t>消</a:t>
            </a:r>
            <a:r>
              <a:rPr lang="zh-TW" altLang="zh-TW" sz="1600" dirty="0" smtClean="0"/>
              <a:t>到達</a:t>
            </a:r>
            <a:r>
              <a:rPr lang="zh-TW" altLang="en-US" sz="1600" dirty="0" smtClean="0"/>
              <a:t>的</a:t>
            </a:r>
            <a:r>
              <a:rPr lang="zh-TW" altLang="zh-TW" sz="1600" dirty="0" smtClean="0"/>
              <a:t>航</a:t>
            </a:r>
            <a:r>
              <a:rPr lang="zh-TW" altLang="zh-TW" sz="1600" dirty="0"/>
              <a:t>班”</a:t>
            </a:r>
            <a:r>
              <a:rPr lang="zh-TW" altLang="zh-TW" sz="1600" dirty="0" smtClean="0"/>
              <a:t>）</a:t>
            </a:r>
            <a:endParaRPr lang="zh-TW" altLang="zh-TW" sz="1600" dirty="0"/>
          </a:p>
          <a:p>
            <a:pPr lvl="2"/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8689" t="3268" r="28852" b="1700"/>
          <a:stretch/>
        </p:blipFill>
        <p:spPr>
          <a:xfrm>
            <a:off x="7208919" y="1737360"/>
            <a:ext cx="4983081" cy="480337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1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60248"/>
            <a:ext cx="10058400" cy="4023360"/>
          </a:xfrm>
        </p:spPr>
        <p:txBody>
          <a:bodyPr>
            <a:normAutofit/>
          </a:bodyPr>
          <a:lstStyle/>
          <a:p>
            <a:pPr lvl="1"/>
            <a:r>
              <a:rPr lang="en-US" altLang="zh-TW" sz="2400" dirty="0"/>
              <a:t>Event Extraction and Event Graph </a:t>
            </a:r>
            <a:r>
              <a:rPr lang="en-US" altLang="zh-TW" sz="2400" dirty="0" smtClean="0"/>
              <a:t>Construction</a:t>
            </a:r>
          </a:p>
          <a:p>
            <a:pPr lvl="1"/>
            <a:endParaRPr lang="en-US" altLang="zh-TW" sz="2400" dirty="0" smtClean="0"/>
          </a:p>
          <a:p>
            <a:pPr lvl="2"/>
            <a:r>
              <a:rPr lang="en-US" altLang="zh-TW" sz="2000" dirty="0"/>
              <a:t>An event extracted </a:t>
            </a:r>
            <a:r>
              <a:rPr lang="en-US" altLang="zh-TW" sz="2000" dirty="0" smtClean="0"/>
              <a:t>Using </a:t>
            </a:r>
            <a:r>
              <a:rPr lang="en-US" altLang="zh-TW" sz="2000" b="1" dirty="0"/>
              <a:t>rule-based</a:t>
            </a:r>
            <a:r>
              <a:rPr lang="en-US" altLang="zh-TW" sz="2000" dirty="0"/>
              <a:t> entity recognition </a:t>
            </a:r>
            <a:r>
              <a:rPr lang="en-US" altLang="zh-TW" sz="2000" dirty="0" smtClean="0"/>
              <a:t>techniques</a:t>
            </a:r>
          </a:p>
          <a:p>
            <a:pPr lvl="2"/>
            <a:r>
              <a:rPr lang="en-US" altLang="zh-TW" sz="2000" dirty="0"/>
              <a:t>we </a:t>
            </a:r>
            <a:r>
              <a:rPr lang="en-US" altLang="zh-TW" sz="2000" b="1" dirty="0">
                <a:solidFill>
                  <a:schemeClr val="tx1"/>
                </a:solidFill>
              </a:rPr>
              <a:t>select those text snippets </a:t>
            </a:r>
            <a:r>
              <a:rPr lang="en-US" altLang="zh-TW" sz="2000" dirty="0"/>
              <a:t>from disaster specific </a:t>
            </a:r>
            <a:r>
              <a:rPr lang="en-US" altLang="zh-TW" sz="2000" b="1" dirty="0"/>
              <a:t>documents containing </a:t>
            </a:r>
            <a:endParaRPr lang="en-US" altLang="zh-TW" sz="2000" b="1" dirty="0" smtClean="0"/>
          </a:p>
          <a:p>
            <a:pPr marL="384048" lvl="2" indent="0">
              <a:buNone/>
            </a:pPr>
            <a:r>
              <a:rPr lang="zh-TW" altLang="en-US" sz="2000" b="1" dirty="0" smtClean="0"/>
              <a:t> 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 </a:t>
            </a:r>
            <a:r>
              <a:rPr lang="en-US" altLang="zh-TW" sz="2000" b="1" dirty="0"/>
              <a:t>entity type {date, location</a:t>
            </a:r>
            <a:r>
              <a:rPr lang="en-US" altLang="zh-TW" sz="2000" b="1" dirty="0" smtClean="0"/>
              <a:t>}</a:t>
            </a:r>
          </a:p>
          <a:p>
            <a:pPr marL="384048" lvl="2" indent="0">
              <a:buNone/>
            </a:pPr>
            <a:endParaRPr lang="en-US" altLang="zh-TW" sz="2000" b="1" dirty="0" smtClean="0"/>
          </a:p>
          <a:p>
            <a:pPr lvl="2"/>
            <a:r>
              <a:rPr lang="en-US" altLang="zh-TW" sz="2000" b="1" dirty="0"/>
              <a:t>To remove the redundancy</a:t>
            </a:r>
            <a:r>
              <a:rPr lang="en-US" altLang="zh-TW" sz="2000" dirty="0"/>
              <a:t> and obtain a set of representative events, we construct a graph </a:t>
            </a:r>
            <a:r>
              <a:rPr lang="en-US" altLang="zh-TW" sz="2000" b="1" dirty="0"/>
              <a:t>G = (V, E</a:t>
            </a:r>
            <a:r>
              <a:rPr lang="en-US" altLang="zh-TW" sz="2000" b="1" dirty="0" smtClean="0"/>
              <a:t>)</a:t>
            </a:r>
          </a:p>
          <a:p>
            <a:pPr lvl="3"/>
            <a:r>
              <a:rPr lang="en-US" altLang="zh-TW" sz="2000" dirty="0" smtClean="0"/>
              <a:t>the given </a:t>
            </a:r>
            <a:r>
              <a:rPr lang="en-US" altLang="zh-TW" sz="2000" b="1" dirty="0" smtClean="0"/>
              <a:t>text snippets </a:t>
            </a:r>
            <a:r>
              <a:rPr lang="en-US" altLang="zh-TW" sz="2000" dirty="0" smtClean="0"/>
              <a:t>as the vertex set </a:t>
            </a:r>
            <a:r>
              <a:rPr lang="en-US" altLang="zh-TW" sz="2000" b="1" dirty="0" smtClean="0"/>
              <a:t>V</a:t>
            </a:r>
          </a:p>
          <a:p>
            <a:pPr lvl="3"/>
            <a:r>
              <a:rPr lang="en-US" altLang="zh-TW" sz="2000" dirty="0" smtClean="0"/>
              <a:t>add an </a:t>
            </a:r>
            <a:r>
              <a:rPr lang="en-US" altLang="zh-TW" sz="2000" b="1" dirty="0" smtClean="0"/>
              <a:t>edge</a:t>
            </a:r>
            <a:r>
              <a:rPr lang="en-US" altLang="zh-TW" sz="2000" dirty="0" smtClean="0"/>
              <a:t> between </a:t>
            </a:r>
            <a:r>
              <a:rPr lang="en-US" altLang="zh-TW" sz="2000" b="1" dirty="0" smtClean="0"/>
              <a:t>each pair of snippets </a:t>
            </a:r>
            <a:r>
              <a:rPr lang="en-US" altLang="zh-TW" sz="2000" dirty="0" smtClean="0"/>
              <a:t>which are likely to refer to the </a:t>
            </a:r>
            <a:r>
              <a:rPr lang="en-US" altLang="zh-TW" sz="2000" b="1" dirty="0" smtClean="0"/>
              <a:t>same event</a:t>
            </a:r>
          </a:p>
          <a:p>
            <a:pPr marL="384048" lvl="2" indent="0">
              <a:buNone/>
            </a:pPr>
            <a:endParaRPr lang="en-US" altLang="zh-TW" sz="2000" b="1" dirty="0"/>
          </a:p>
          <a:p>
            <a:pPr lvl="2"/>
            <a:endParaRPr lang="en-US" altLang="zh-TW" sz="2000" b="1" dirty="0" smtClean="0"/>
          </a:p>
          <a:p>
            <a:pPr marL="384048" lvl="2" indent="0">
              <a:buNone/>
            </a:pPr>
            <a:endParaRPr lang="en-US" altLang="zh-TW" sz="2000" b="1" dirty="0" smtClean="0"/>
          </a:p>
          <a:p>
            <a:pPr marL="384048" lvl="2" indent="0">
              <a:buNone/>
            </a:pPr>
            <a:endParaRPr lang="en-US" altLang="zh-TW" sz="2000" b="1" dirty="0" smtClean="0"/>
          </a:p>
          <a:p>
            <a:pPr marL="384048" lvl="2" indent="0">
              <a:buNone/>
            </a:pPr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811843" y="5637164"/>
            <a:ext cx="4553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/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baseline="-25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ij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 =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vi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vj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en-US" altLang="zh-TW" dirty="0" smtClean="0">
                <a:latin typeface="Cambria Math" panose="02040503050406030204" pitchFamily="18" charset="0"/>
                <a:ea typeface="標楷體" panose="03000509000000000000" pitchFamily="65" charset="-120"/>
                <a:cs typeface="Cambria Math" panose="02040503050406030204" pitchFamily="18" charset="0"/>
              </a:rPr>
              <a:t>∈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&gt;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dirty="0"/>
              <a:t>similarity threshold </a:t>
            </a:r>
            <a:r>
              <a:rPr lang="en-US" altLang="zh-TW" dirty="0" smtClean="0"/>
              <a:t>α</a:t>
            </a:r>
            <a:endParaRPr lang="en-US" altLang="zh-TW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8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60248"/>
            <a:ext cx="10058400" cy="4023360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altLang="zh-TW" sz="2400" dirty="0"/>
              <a:t>Event Graph </a:t>
            </a:r>
            <a:r>
              <a:rPr lang="en-US" altLang="zh-TW" sz="2400" dirty="0" smtClean="0"/>
              <a:t>Construction</a:t>
            </a:r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altLang="zh-TW" sz="2000" dirty="0"/>
              <a:t>we use </a:t>
            </a:r>
            <a:r>
              <a:rPr lang="en-US" altLang="zh-TW" sz="2000" b="1" dirty="0"/>
              <a:t>sim (v</a:t>
            </a:r>
            <a:r>
              <a:rPr lang="en-US" altLang="zh-TW" sz="2000" b="1" baseline="-25000" dirty="0"/>
              <a:t>i</a:t>
            </a:r>
            <a:r>
              <a:rPr lang="en-US" altLang="zh-TW" sz="2000" b="1" dirty="0"/>
              <a:t>, </a:t>
            </a:r>
            <a:r>
              <a:rPr lang="en-US" altLang="zh-TW" sz="2000" b="1" dirty="0" err="1"/>
              <a:t>v</a:t>
            </a:r>
            <a:r>
              <a:rPr lang="en-US" altLang="zh-TW" sz="2000" b="1" baseline="-25000" dirty="0" err="1"/>
              <a:t>j</a:t>
            </a:r>
            <a:r>
              <a:rPr lang="en-US" altLang="zh-TW" sz="2000" b="1" dirty="0"/>
              <a:t>) </a:t>
            </a:r>
            <a:r>
              <a:rPr lang="en-US" altLang="zh-TW" sz="2000" dirty="0"/>
              <a:t>to represent </a:t>
            </a:r>
            <a:r>
              <a:rPr lang="en-US" altLang="zh-TW" sz="2000" b="1" dirty="0"/>
              <a:t>the similarity between two nodes v</a:t>
            </a:r>
            <a:r>
              <a:rPr lang="en-US" altLang="zh-TW" sz="2000" b="1" baseline="-25000" dirty="0"/>
              <a:t>i</a:t>
            </a:r>
            <a:r>
              <a:rPr lang="en-US" altLang="zh-TW" sz="2000" b="1" dirty="0"/>
              <a:t>, </a:t>
            </a:r>
            <a:r>
              <a:rPr lang="en-US" altLang="zh-TW" sz="2000" b="1" dirty="0" err="1"/>
              <a:t>v</a:t>
            </a:r>
            <a:r>
              <a:rPr lang="en-US" altLang="zh-TW" sz="2000" b="1" baseline="-25000" dirty="0" err="1"/>
              <a:t>j</a:t>
            </a:r>
            <a:r>
              <a:rPr lang="en-US" altLang="zh-TW" sz="2000" b="1" dirty="0"/>
              <a:t> </a:t>
            </a:r>
            <a:r>
              <a:rPr lang="en-US" altLang="zh-TW" sz="2000" dirty="0"/>
              <a:t>∈ V shown below</a:t>
            </a:r>
            <a:r>
              <a:rPr lang="en-US" altLang="zh-TW" sz="2000" dirty="0" smtClean="0"/>
              <a:t>:</a:t>
            </a:r>
          </a:p>
          <a:p>
            <a:pPr marL="708660" lvl="3" indent="-3429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altLang="zh-TW" sz="2000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32" y="2924387"/>
            <a:ext cx="5631543" cy="107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26" y="3994816"/>
            <a:ext cx="5663249" cy="92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678" y="5521082"/>
            <a:ext cx="5184122" cy="362526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5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60247"/>
            <a:ext cx="10058400" cy="4964663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altLang="zh-TW" sz="2000" b="1" dirty="0" err="1" smtClean="0"/>
              <a:t>cont_sim</a:t>
            </a:r>
            <a:r>
              <a:rPr lang="en-US" altLang="zh-TW" sz="2000" b="1" dirty="0"/>
              <a:t>(·) </a:t>
            </a:r>
            <a:r>
              <a:rPr lang="en-US" altLang="zh-TW" sz="2000" b="1" dirty="0" smtClean="0"/>
              <a:t>: </a:t>
            </a:r>
            <a:r>
              <a:rPr lang="en-US" altLang="zh-TW" sz="2000" dirty="0" smtClean="0"/>
              <a:t>two </a:t>
            </a:r>
            <a:r>
              <a:rPr lang="en-US" altLang="zh-TW" sz="2000" dirty="0"/>
              <a:t>nodes as the </a:t>
            </a:r>
            <a:r>
              <a:rPr lang="en-US" altLang="zh-TW" sz="2000" b="1" dirty="0"/>
              <a:t>cosine similarity </a:t>
            </a:r>
            <a:r>
              <a:rPr lang="en-US" altLang="zh-TW" sz="2000" dirty="0"/>
              <a:t>between their </a:t>
            </a:r>
            <a:r>
              <a:rPr lang="en-US" altLang="zh-TW" sz="2000" b="1" dirty="0"/>
              <a:t>context  vectors  </a:t>
            </a:r>
            <a:r>
              <a:rPr lang="en-US" altLang="zh-TW" sz="2000" b="1" dirty="0" err="1"/>
              <a:t>c⃗</a:t>
            </a:r>
            <a:r>
              <a:rPr lang="en-US" altLang="zh-TW" sz="2000" b="1" i="1" dirty="0" err="1"/>
              <a:t>i</a:t>
            </a:r>
            <a:r>
              <a:rPr lang="en-US" altLang="zh-TW" sz="2000" b="1" dirty="0"/>
              <a:t>  </a:t>
            </a:r>
            <a:r>
              <a:rPr lang="en-US" altLang="zh-TW" sz="2000" dirty="0"/>
              <a:t>and  </a:t>
            </a:r>
            <a:r>
              <a:rPr lang="en-US" altLang="zh-TW" sz="2000" b="1" dirty="0" err="1"/>
              <a:t>c⃗</a:t>
            </a:r>
            <a:r>
              <a:rPr lang="en-US" altLang="zh-TW" sz="2000" b="1" i="1" dirty="0" err="1"/>
              <a:t>j</a:t>
            </a:r>
            <a:r>
              <a:rPr lang="en-US" altLang="zh-TW" sz="2000" dirty="0"/>
              <a:t>. </a:t>
            </a:r>
          </a:p>
          <a:p>
            <a:pPr lvl="1">
              <a:lnSpc>
                <a:spcPct val="110000"/>
              </a:lnSpc>
            </a:pPr>
            <a:r>
              <a:rPr lang="en-US" altLang="zh-TW" sz="2000" dirty="0" smtClean="0"/>
              <a:t>To </a:t>
            </a:r>
            <a:r>
              <a:rPr lang="en-US" altLang="zh-TW" sz="2000" dirty="0"/>
              <a:t>build the </a:t>
            </a:r>
            <a:r>
              <a:rPr lang="en-US" altLang="zh-TW" sz="2000" b="1" dirty="0"/>
              <a:t>context vector</a:t>
            </a:r>
            <a:r>
              <a:rPr lang="en-US" altLang="zh-TW" sz="2000" dirty="0"/>
              <a:t>, we use </a:t>
            </a:r>
            <a:r>
              <a:rPr lang="en-US" altLang="zh-TW" sz="2000" b="1" dirty="0"/>
              <a:t>term frequency (TF) </a:t>
            </a:r>
            <a:r>
              <a:rPr lang="en-US" altLang="zh-TW" sz="2000" dirty="0"/>
              <a:t>as the term weight and remove all the </a:t>
            </a:r>
            <a:r>
              <a:rPr lang="en-US" altLang="zh-TW" sz="2000" dirty="0" err="1" smtClean="0"/>
              <a:t>stopwords</a:t>
            </a:r>
            <a:r>
              <a:rPr lang="en-US" altLang="zh-TW" sz="2000" dirty="0" smtClean="0"/>
              <a:t>.   </a:t>
            </a:r>
            <a:endParaRPr lang="en-US" altLang="zh-TW" sz="2000" dirty="0"/>
          </a:p>
          <a:p>
            <a:pPr lvl="1">
              <a:lnSpc>
                <a:spcPct val="110000"/>
              </a:lnSpc>
            </a:pPr>
            <a:r>
              <a:rPr lang="en-US" altLang="zh-TW" sz="2000" dirty="0" smtClean="0"/>
              <a:t>Note that on the </a:t>
            </a:r>
            <a:r>
              <a:rPr lang="en-US" altLang="zh-TW" sz="2000" b="1" dirty="0" smtClean="0"/>
              <a:t>text-snippet stream</a:t>
            </a:r>
            <a:r>
              <a:rPr lang="zh-TW" altLang="en-US" sz="2000" b="1" dirty="0" smtClean="0"/>
              <a:t> </a:t>
            </a:r>
            <a:r>
              <a:rPr lang="en-US" altLang="zh-TW" sz="2000" dirty="0" smtClean="0"/>
              <a:t>|</a:t>
            </a:r>
            <a:r>
              <a:rPr lang="en-US" altLang="zh-TW" sz="2000" dirty="0" err="1" smtClean="0"/>
              <a:t>S</a:t>
            </a:r>
            <a:r>
              <a:rPr lang="en-US" altLang="zh-TW" sz="1200" dirty="0" err="1" smtClean="0"/>
              <a:t>k</a:t>
            </a:r>
            <a:r>
              <a:rPr lang="en-US" altLang="zh-TW" sz="2000" dirty="0" smtClean="0"/>
              <a:t>|, two temporally distant snippets can be very different even though they are lexically similar.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[25]</a:t>
            </a:r>
          </a:p>
          <a:p>
            <a:pPr marL="1471400" lvl="8" indent="0">
              <a:buNone/>
            </a:pPr>
            <a:r>
              <a:rPr lang="en-US" altLang="zh-TW" sz="1600" dirty="0" smtClean="0"/>
              <a:t>                                                               </a:t>
            </a:r>
            <a:r>
              <a:rPr lang="en-US" altLang="zh-TW" sz="2800" dirty="0"/>
              <a:t>&lt;</a:t>
            </a:r>
            <a:r>
              <a:rPr lang="en-US" altLang="zh-TW" sz="2000" dirty="0"/>
              <a:t>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threshold </a:t>
            </a:r>
            <a:r>
              <a:rPr lang="en-US" altLang="zh-TW" sz="2400" dirty="0" smtClean="0"/>
              <a:t>δ             </a:t>
            </a:r>
          </a:p>
          <a:p>
            <a:pPr marL="1471400" lvl="8" indent="0">
              <a:buNone/>
            </a:pPr>
            <a:endParaRPr lang="en-US" altLang="zh-TW" sz="2400" dirty="0" smtClean="0"/>
          </a:p>
          <a:p>
            <a:pPr marL="1471400" lvl="8" indent="0">
              <a:buNone/>
            </a:pPr>
            <a:endParaRPr lang="en-US" altLang="zh-TW" sz="2400" dirty="0"/>
          </a:p>
          <a:p>
            <a:pPr marL="1471400" lvl="8" indent="0">
              <a:buNone/>
            </a:pPr>
            <a:endParaRPr lang="en-US" altLang="zh-TW" sz="2400" dirty="0" smtClean="0"/>
          </a:p>
          <a:p>
            <a:pPr marL="1471400" lvl="8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                                                                               </a:t>
            </a:r>
            <a:endParaRPr lang="en-US" altLang="zh-TW" sz="2400" dirty="0" smtClean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68" y="3783284"/>
            <a:ext cx="3532777" cy="52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49" y="4765102"/>
            <a:ext cx="5091943" cy="11741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3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60248"/>
            <a:ext cx="10058400" cy="4023360"/>
          </a:xfrm>
        </p:spPr>
        <p:txBody>
          <a:bodyPr/>
          <a:lstStyle/>
          <a:p>
            <a:pPr lvl="1"/>
            <a:r>
              <a:rPr lang="en-US" altLang="zh-TW" sz="2400" b="1" dirty="0"/>
              <a:t>Storyline </a:t>
            </a:r>
            <a:r>
              <a:rPr lang="en-US" altLang="zh-TW" sz="2400" b="1" dirty="0" smtClean="0"/>
              <a:t>Generation</a:t>
            </a:r>
          </a:p>
          <a:p>
            <a:pPr lvl="1"/>
            <a:endParaRPr lang="en-US" altLang="zh-TW" sz="2000" b="1" dirty="0" smtClean="0"/>
          </a:p>
          <a:p>
            <a:pPr lvl="2"/>
            <a:r>
              <a:rPr lang="en-US" altLang="zh-TW" sz="2200" dirty="0"/>
              <a:t>the </a:t>
            </a:r>
            <a:r>
              <a:rPr lang="en-US" altLang="zh-TW" sz="2200" b="1" dirty="0"/>
              <a:t>set of representative events </a:t>
            </a:r>
            <a:r>
              <a:rPr lang="en-US" altLang="zh-TW" sz="2200" dirty="0"/>
              <a:t>in the original snippets with minimum </a:t>
            </a:r>
            <a:r>
              <a:rPr lang="en-US" altLang="zh-TW" sz="2200" dirty="0" smtClean="0"/>
              <a:t>redundancy</a:t>
            </a:r>
          </a:p>
          <a:p>
            <a:pPr lvl="3"/>
            <a:r>
              <a:rPr lang="en-US" altLang="zh-TW" sz="2200" dirty="0"/>
              <a:t>minimum dominating set  (MDS)</a:t>
            </a:r>
          </a:p>
          <a:p>
            <a:pPr marL="384048" lvl="2" indent="0">
              <a:buNone/>
            </a:pPr>
            <a:endParaRPr lang="en-US" altLang="zh-TW" sz="2200" dirty="0" smtClean="0"/>
          </a:p>
          <a:p>
            <a:pPr lvl="2"/>
            <a:r>
              <a:rPr lang="en-US" altLang="zh-TW" sz="2200" dirty="0"/>
              <a:t>we model the </a:t>
            </a:r>
            <a:r>
              <a:rPr lang="en-US" altLang="zh-TW" sz="2200" b="1" dirty="0"/>
              <a:t>storyline generation </a:t>
            </a:r>
            <a:r>
              <a:rPr lang="en-US" altLang="zh-TW" sz="2200" dirty="0"/>
              <a:t>problem </a:t>
            </a:r>
            <a:endParaRPr lang="en-US" altLang="zh-TW" sz="2200" dirty="0" smtClean="0"/>
          </a:p>
          <a:p>
            <a:pPr lvl="3"/>
            <a:r>
              <a:rPr lang="en-US" altLang="zh-TW" sz="2200" dirty="0" smtClean="0"/>
              <a:t>linear </a:t>
            </a:r>
            <a:r>
              <a:rPr lang="en-US" altLang="zh-TW" sz="2200" dirty="0"/>
              <a:t>programming</a:t>
            </a:r>
            <a:endParaRPr lang="en-US" altLang="zh-TW" sz="2200" dirty="0" smtClean="0"/>
          </a:p>
          <a:p>
            <a:pPr marL="566928" lvl="3" indent="0">
              <a:buNone/>
            </a:pPr>
            <a:endParaRPr lang="en-US" altLang="zh-TW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60248"/>
            <a:ext cx="11155680" cy="4023360"/>
          </a:xfrm>
        </p:spPr>
        <p:txBody>
          <a:bodyPr>
            <a:normAutofit/>
          </a:bodyPr>
          <a:lstStyle/>
          <a:p>
            <a:pPr lvl="2"/>
            <a:r>
              <a:rPr lang="en-US" altLang="zh-TW" sz="2000" dirty="0"/>
              <a:t>Having the dominating set of G(V, E)</a:t>
            </a:r>
          </a:p>
          <a:p>
            <a:pPr lvl="3"/>
            <a:r>
              <a:rPr lang="en-US" altLang="zh-TW" sz="1800" dirty="0"/>
              <a:t>d1, . . . , </a:t>
            </a:r>
            <a:r>
              <a:rPr lang="en-US" altLang="zh-TW" sz="1800" dirty="0" err="1"/>
              <a:t>dm</a:t>
            </a:r>
            <a:r>
              <a:rPr lang="zh-TW" altLang="en-US" sz="1800" dirty="0"/>
              <a:t> </a:t>
            </a:r>
            <a:r>
              <a:rPr lang="en-US" altLang="zh-TW" sz="1800" dirty="0"/>
              <a:t>:</a:t>
            </a:r>
            <a:r>
              <a:rPr lang="zh-TW" altLang="en-US" sz="1800" dirty="0"/>
              <a:t>  </a:t>
            </a:r>
            <a:r>
              <a:rPr lang="en-US" altLang="zh-TW" sz="1800" dirty="0"/>
              <a:t>m text snippets</a:t>
            </a:r>
            <a:r>
              <a:rPr lang="zh-TW" altLang="en-US" sz="1800" dirty="0"/>
              <a:t> </a:t>
            </a:r>
            <a:r>
              <a:rPr lang="en-US" altLang="zh-TW" sz="1800" dirty="0"/>
              <a:t>, as the </a:t>
            </a:r>
            <a:r>
              <a:rPr lang="en-US" altLang="zh-TW" sz="1800" b="1" dirty="0"/>
              <a:t>representative events</a:t>
            </a:r>
            <a:r>
              <a:rPr lang="en-US" altLang="zh-TW" sz="1800" dirty="0"/>
              <a:t>.</a:t>
            </a:r>
          </a:p>
          <a:p>
            <a:pPr lvl="3"/>
            <a:r>
              <a:rPr lang="en-US" altLang="zh-TW" sz="1800" dirty="0"/>
              <a:t>o1, o2, . . . , </a:t>
            </a:r>
            <a:r>
              <a:rPr lang="en-US" altLang="zh-TW" sz="1800" dirty="0" err="1"/>
              <a:t>ol</a:t>
            </a:r>
            <a:r>
              <a:rPr lang="en-US" altLang="zh-TW" sz="1800" dirty="0"/>
              <a:t> : </a:t>
            </a:r>
            <a:r>
              <a:rPr lang="en-US" altLang="zh-TW" sz="1800" b="1" dirty="0" smtClean="0"/>
              <a:t>sequence </a:t>
            </a:r>
            <a:r>
              <a:rPr lang="en-US" altLang="zh-TW" sz="1800" b="1" dirty="0"/>
              <a:t>of nodes </a:t>
            </a:r>
            <a:r>
              <a:rPr lang="en-US" altLang="zh-TW" sz="1800" dirty="0"/>
              <a:t>from the representative </a:t>
            </a:r>
            <a:r>
              <a:rPr lang="en-US" altLang="zh-TW" sz="1800" dirty="0" smtClean="0"/>
              <a:t>events</a:t>
            </a:r>
          </a:p>
          <a:p>
            <a:pPr lvl="3"/>
            <a:endParaRPr lang="en-US" altLang="zh-TW" sz="2400" dirty="0"/>
          </a:p>
          <a:p>
            <a:pPr lvl="3"/>
            <a:r>
              <a:rPr lang="en-US" altLang="zh-TW" sz="2000" dirty="0" smtClean="0"/>
              <a:t>node-</a:t>
            </a:r>
            <a:r>
              <a:rPr lang="en-US" altLang="zh-TW" sz="2000" dirty="0" err="1" smtClean="0"/>
              <a:t>active</a:t>
            </a:r>
            <a:r>
              <a:rPr lang="en-US" altLang="zh-TW" sz="1100" dirty="0" err="1" smtClean="0"/>
              <a:t>i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∈ {0, 1</a:t>
            </a:r>
            <a:r>
              <a:rPr lang="en-US" altLang="zh-TW" sz="2000" dirty="0" smtClean="0"/>
              <a:t>} ,    </a:t>
            </a:r>
            <a:r>
              <a:rPr lang="en-US" altLang="zh-TW" sz="2000" dirty="0" err="1"/>
              <a:t>i</a:t>
            </a:r>
            <a:r>
              <a:rPr lang="en-US" altLang="zh-TW" sz="2000" dirty="0"/>
              <a:t> = 1 . . . </a:t>
            </a:r>
            <a:r>
              <a:rPr lang="en-US" altLang="zh-TW" sz="2000" dirty="0" smtClean="0"/>
              <a:t>m</a:t>
            </a:r>
          </a:p>
          <a:p>
            <a:pPr lvl="3"/>
            <a:r>
              <a:rPr lang="en-US" altLang="zh-TW" sz="2000" dirty="0" smtClean="0"/>
              <a:t>next-</a:t>
            </a:r>
            <a:r>
              <a:rPr lang="en-US" altLang="zh-TW" sz="2000" dirty="0" err="1" smtClean="0"/>
              <a:t>node</a:t>
            </a:r>
            <a:r>
              <a:rPr lang="en-US" altLang="zh-TW" sz="1100" dirty="0" err="1" smtClean="0"/>
              <a:t>i</a:t>
            </a:r>
            <a:r>
              <a:rPr lang="en-US" altLang="zh-TW" sz="1100" dirty="0" smtClean="0"/>
              <a:t>, j</a:t>
            </a:r>
            <a:r>
              <a:rPr lang="en-US" altLang="zh-TW" sz="2000" dirty="0" smtClean="0"/>
              <a:t>  ∈ {0,1} ,   </a:t>
            </a:r>
            <a:r>
              <a:rPr lang="en-US" altLang="zh-TW" sz="2000" dirty="0" err="1" smtClean="0"/>
              <a:t>i,j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= </a:t>
            </a:r>
            <a:r>
              <a:rPr lang="en-US" altLang="zh-TW" sz="2000" dirty="0" smtClean="0"/>
              <a:t>1</a:t>
            </a:r>
            <a:r>
              <a:rPr lang="en-US" altLang="zh-TW" sz="2000" dirty="0"/>
              <a:t> . . . </a:t>
            </a:r>
            <a:r>
              <a:rPr lang="en-US" altLang="zh-TW" sz="2000" dirty="0" smtClean="0"/>
              <a:t>m ,  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&lt; </a:t>
            </a:r>
            <a:r>
              <a:rPr lang="en-US" altLang="zh-TW" sz="2000" dirty="0" smtClean="0"/>
              <a:t>j</a:t>
            </a:r>
          </a:p>
          <a:p>
            <a:pPr marL="566928" lvl="3" indent="0">
              <a:buNone/>
            </a:pPr>
            <a:r>
              <a:rPr lang="en-US" altLang="zh-TW" sz="2200" b="1" dirty="0"/>
              <a:t>Chain Constraints</a:t>
            </a:r>
            <a:r>
              <a:rPr lang="en-US" altLang="zh-TW" sz="2200" dirty="0"/>
              <a:t>: </a:t>
            </a:r>
            <a:endParaRPr lang="en-US" altLang="zh-TW" sz="2200" dirty="0" smtClean="0"/>
          </a:p>
          <a:p>
            <a:pPr marL="566928" lvl="3" indent="0">
              <a:buNone/>
            </a:pPr>
            <a:endParaRPr lang="en-US" altLang="zh-TW" sz="2400" dirty="0" smtClean="0"/>
          </a:p>
          <a:p>
            <a:pPr marL="566928" lvl="3" indent="0">
              <a:buNone/>
            </a:pPr>
            <a:endParaRPr lang="en-US" altLang="zh-TW" sz="2400" dirty="0" smtClean="0"/>
          </a:p>
          <a:p>
            <a:pPr marL="566928" lvl="3" indent="0">
              <a:buNone/>
            </a:pPr>
            <a:endParaRPr lang="en-US" altLang="zh-TW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8689" t="3268" r="28852" b="1700"/>
          <a:stretch/>
        </p:blipFill>
        <p:spPr>
          <a:xfrm>
            <a:off x="7541803" y="1860247"/>
            <a:ext cx="4650198" cy="4482495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6" y="4473396"/>
            <a:ext cx="5216434" cy="102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6" y="5769521"/>
            <a:ext cx="5538652" cy="1028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923" y="1737360"/>
            <a:ext cx="11657077" cy="5606870"/>
          </a:xfrm>
        </p:spPr>
        <p:txBody>
          <a:bodyPr/>
          <a:lstStyle/>
          <a:p>
            <a:pPr lvl="1"/>
            <a:r>
              <a:rPr lang="en-US" altLang="zh-TW" sz="2200" b="1" dirty="0" smtClean="0"/>
              <a:t>Length </a:t>
            </a:r>
            <a:r>
              <a:rPr lang="en-US" altLang="zh-TW" sz="2200" b="1" dirty="0"/>
              <a:t>Constraints</a:t>
            </a:r>
            <a:r>
              <a:rPr lang="en-US" altLang="zh-TW" sz="2200" dirty="0" smtClean="0"/>
              <a:t>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sz="2200" b="1" dirty="0"/>
              <a:t>Location Smoothness Constraints</a:t>
            </a:r>
            <a:r>
              <a:rPr lang="en-US" altLang="zh-TW" sz="2200" b="1" dirty="0" smtClean="0"/>
              <a:t>:</a:t>
            </a:r>
          </a:p>
          <a:p>
            <a:r>
              <a:rPr lang="zh-TW" altLang="zh-TW" dirty="0"/>
              <a:t> </a:t>
            </a:r>
            <a:r>
              <a:rPr lang="zh-TW" altLang="en-US" dirty="0" smtClean="0"/>
              <a:t>                                                                                                      </a:t>
            </a:r>
            <a:endParaRPr lang="en-US" altLang="zh-TW" dirty="0" smtClean="0"/>
          </a:p>
          <a:p>
            <a:r>
              <a:rPr lang="en-US" altLang="zh-TW" b="1" dirty="0" smtClean="0"/>
              <a:t> </a:t>
            </a:r>
            <a:r>
              <a:rPr lang="zh-TW" altLang="en-US" b="1" dirty="0" smtClean="0"/>
              <a:t>                                                                                                      </a:t>
            </a:r>
            <a:r>
              <a:rPr lang="en-US" altLang="zh-TW" b="1" dirty="0" err="1" smtClean="0"/>
              <a:t>D</a:t>
            </a:r>
            <a:r>
              <a:rPr lang="en-US" altLang="zh-TW" b="1" baseline="-25000" dirty="0" err="1" smtClean="0"/>
              <a:t>i,j</a:t>
            </a:r>
            <a:r>
              <a:rPr lang="en-US" altLang="zh-TW" dirty="0" smtClean="0"/>
              <a:t> </a:t>
            </a:r>
            <a:r>
              <a:rPr lang="en-US" altLang="zh-TW" dirty="0"/>
              <a:t>∈ {0, 1} ,   </a:t>
            </a:r>
            <a:r>
              <a:rPr lang="en-US" altLang="zh-TW" dirty="0" err="1"/>
              <a:t>i</a:t>
            </a:r>
            <a:r>
              <a:rPr lang="en-US" altLang="zh-TW" dirty="0"/>
              <a:t>, j = 1, . . . , m  : the </a:t>
            </a:r>
            <a:r>
              <a:rPr lang="en-US" altLang="zh-TW" b="1" dirty="0"/>
              <a:t>distance based </a:t>
            </a:r>
            <a:endParaRPr lang="en-US" altLang="zh-TW" b="1" dirty="0" smtClean="0"/>
          </a:p>
          <a:p>
            <a:r>
              <a:rPr lang="zh-TW" altLang="en-US" b="1" dirty="0" smtClean="0"/>
              <a:t>                                                                                                       </a:t>
            </a:r>
            <a:r>
              <a:rPr lang="en-US" altLang="zh-TW" b="1" dirty="0" err="1" smtClean="0"/>
              <a:t>A</a:t>
            </a:r>
            <a:r>
              <a:rPr lang="en-US" altLang="zh-TW" b="1" baseline="-25000" dirty="0" err="1" smtClean="0"/>
              <a:t>i,j,k</a:t>
            </a:r>
            <a:r>
              <a:rPr lang="en-US" altLang="zh-TW" baseline="-25000" dirty="0" smtClean="0"/>
              <a:t>  </a:t>
            </a:r>
            <a:r>
              <a:rPr lang="en-US" altLang="zh-TW" dirty="0" smtClean="0"/>
              <a:t>∈ </a:t>
            </a:r>
            <a:r>
              <a:rPr lang="en-US" altLang="zh-TW" dirty="0"/>
              <a:t>{0, 1} </a:t>
            </a:r>
            <a:r>
              <a:rPr lang="en-US" altLang="zh-TW" dirty="0" smtClean="0"/>
              <a:t>: triple-wise </a:t>
            </a:r>
            <a:r>
              <a:rPr lang="en-US" altLang="zh-TW" b="1" dirty="0"/>
              <a:t>location </a:t>
            </a:r>
            <a:r>
              <a:rPr lang="en-US" altLang="zh-TW" b="1" dirty="0" smtClean="0"/>
              <a:t>relation-ship</a:t>
            </a:r>
            <a:r>
              <a:rPr lang="en-US" altLang="zh-TW" dirty="0" smtClean="0"/>
              <a:t>  </a:t>
            </a:r>
          </a:p>
          <a:p>
            <a:pPr lvl="1"/>
            <a:r>
              <a:rPr lang="en-US" altLang="zh-TW" sz="2200" b="1" dirty="0"/>
              <a:t>Minimal Similarity Constraints:</a:t>
            </a:r>
            <a:endParaRPr lang="en-US" altLang="zh-TW" sz="2200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en-US" altLang="zh-TW" sz="1800" b="1" dirty="0" smtClean="0"/>
          </a:p>
          <a:p>
            <a:pPr marL="468630" lvl="4" indent="-28575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altLang="zh-TW" sz="2200" b="1" dirty="0" smtClean="0"/>
              <a:t>objective function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83406"/>
            <a:ext cx="3801428" cy="83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18689" t="3268" r="28852" b="1700"/>
          <a:stretch/>
        </p:blipFill>
        <p:spPr>
          <a:xfrm>
            <a:off x="8692412" y="0"/>
            <a:ext cx="3499588" cy="3373380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3658848"/>
            <a:ext cx="5408023" cy="105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5597003"/>
            <a:ext cx="5732464" cy="56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64" y="6018033"/>
            <a:ext cx="3104606" cy="62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055854"/>
            <a:ext cx="4660655" cy="6247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5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176" y="1845733"/>
            <a:ext cx="10819504" cy="4384695"/>
          </a:xfrm>
        </p:spPr>
        <p:txBody>
          <a:bodyPr/>
          <a:lstStyle/>
          <a:p>
            <a:pPr lvl="1"/>
            <a:r>
              <a:rPr lang="en-US" altLang="zh-TW" sz="2400" b="1" dirty="0" err="1" smtClean="0"/>
              <a:t>MapQL</a:t>
            </a:r>
            <a:r>
              <a:rPr lang="en-US" altLang="zh-TW" sz="2400" b="1" dirty="0" smtClean="0"/>
              <a:t> </a:t>
            </a:r>
            <a:r>
              <a:rPr lang="en-US" altLang="zh-TW" sz="2400" b="1" dirty="0"/>
              <a:t>Query </a:t>
            </a:r>
            <a:r>
              <a:rPr lang="en-US" altLang="zh-TW" sz="2400" b="1" dirty="0" smtClean="0"/>
              <a:t>Template engine</a:t>
            </a:r>
            <a:endParaRPr lang="en-US" altLang="zh-TW" sz="2400" b="1" dirty="0"/>
          </a:p>
          <a:p>
            <a:pPr lvl="2"/>
            <a:r>
              <a:rPr lang="en-US" altLang="zh-TW" sz="2000" dirty="0" smtClean="0"/>
              <a:t>Sequential </a:t>
            </a:r>
            <a:r>
              <a:rPr lang="en-US" altLang="zh-TW" sz="2000" dirty="0"/>
              <a:t>Query </a:t>
            </a:r>
            <a:r>
              <a:rPr lang="en-US" altLang="zh-TW" sz="2000" dirty="0" smtClean="0"/>
              <a:t>Pattern</a:t>
            </a:r>
          </a:p>
          <a:p>
            <a:pPr marL="384048" lvl="2" indent="0">
              <a:buNone/>
            </a:pPr>
            <a:endParaRPr lang="en-US" altLang="zh-TW" dirty="0" smtClean="0"/>
          </a:p>
          <a:p>
            <a:pPr lvl="3"/>
            <a:r>
              <a:rPr lang="en-US" altLang="zh-TW" sz="2000" dirty="0"/>
              <a:t>D = {S1</a:t>
            </a:r>
            <a:r>
              <a:rPr lang="zh-TW" altLang="zh-TW" sz="2000" dirty="0"/>
              <a:t>，</a:t>
            </a:r>
            <a:r>
              <a:rPr lang="en-US" altLang="zh-TW" sz="2000" dirty="0"/>
              <a:t>S2</a:t>
            </a:r>
            <a:r>
              <a:rPr lang="zh-TW" altLang="zh-TW" sz="2000" dirty="0"/>
              <a:t>，</a:t>
            </a:r>
            <a:r>
              <a:rPr lang="en-US" altLang="zh-TW" sz="2000" dirty="0"/>
              <a:t>...</a:t>
            </a:r>
            <a:r>
              <a:rPr lang="zh-TW" altLang="zh-TW" sz="2000" dirty="0"/>
              <a:t>，</a:t>
            </a:r>
            <a:r>
              <a:rPr lang="en-US" altLang="zh-TW" sz="2000" dirty="0"/>
              <a:t>Sn</a:t>
            </a:r>
            <a:r>
              <a:rPr lang="en-US" altLang="zh-TW" sz="2000" dirty="0" smtClean="0"/>
              <a:t>}</a:t>
            </a:r>
          </a:p>
          <a:p>
            <a:pPr lvl="3"/>
            <a:r>
              <a:rPr lang="en-US" altLang="zh-TW" sz="2000" dirty="0"/>
              <a:t>Si = &lt;q1</a:t>
            </a:r>
            <a:r>
              <a:rPr lang="zh-TW" altLang="zh-TW" sz="2000" dirty="0"/>
              <a:t>，</a:t>
            </a:r>
            <a:r>
              <a:rPr lang="en-US" altLang="zh-TW" sz="2000" dirty="0"/>
              <a:t>q2</a:t>
            </a:r>
            <a:r>
              <a:rPr lang="zh-TW" altLang="zh-TW" sz="2000" dirty="0"/>
              <a:t>，</a:t>
            </a:r>
            <a:r>
              <a:rPr lang="en-US" altLang="zh-TW" sz="2000" dirty="0"/>
              <a:t>...</a:t>
            </a:r>
            <a:r>
              <a:rPr lang="zh-TW" altLang="zh-TW" sz="2000" dirty="0"/>
              <a:t>，</a:t>
            </a:r>
            <a:r>
              <a:rPr lang="en-US" altLang="zh-TW" sz="2000" dirty="0"/>
              <a:t>qi</a:t>
            </a:r>
            <a:r>
              <a:rPr lang="zh-TW" altLang="zh-TW" sz="2000" dirty="0"/>
              <a:t>，</a:t>
            </a:r>
            <a:r>
              <a:rPr lang="en-US" altLang="zh-TW" sz="2000" dirty="0"/>
              <a:t>...</a:t>
            </a:r>
            <a:r>
              <a:rPr lang="zh-TW" altLang="zh-TW" sz="2000" dirty="0"/>
              <a:t>，</a:t>
            </a:r>
            <a:r>
              <a:rPr lang="en-US" altLang="zh-TW" sz="2000" dirty="0" err="1"/>
              <a:t>qm</a:t>
            </a:r>
            <a:r>
              <a:rPr lang="en-US" altLang="zh-TW" sz="2000" dirty="0" smtClean="0"/>
              <a:t>&gt;</a:t>
            </a:r>
            <a:endParaRPr lang="en-US" altLang="zh-TW" dirty="0" smtClean="0"/>
          </a:p>
          <a:p>
            <a:pPr marL="384048" lvl="2" indent="0"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</a:t>
            </a:r>
            <a:r>
              <a:rPr lang="en-US" altLang="zh-TW" sz="2000" dirty="0" smtClean="0"/>
              <a:t>T: k-subsequence </a:t>
            </a:r>
            <a:r>
              <a:rPr lang="en-US" altLang="zh-TW" sz="2000" dirty="0"/>
              <a:t>of Si</a:t>
            </a:r>
            <a:endParaRPr lang="en-US" altLang="zh-TW" sz="2000" dirty="0" smtClean="0"/>
          </a:p>
          <a:p>
            <a:pPr lvl="3"/>
            <a:r>
              <a:rPr lang="en-US" altLang="zh-TW" sz="2000" dirty="0"/>
              <a:t>T = &lt;t1</a:t>
            </a:r>
            <a:r>
              <a:rPr lang="zh-TW" altLang="zh-TW" sz="2000" dirty="0"/>
              <a:t>，</a:t>
            </a:r>
            <a:r>
              <a:rPr lang="en-US" altLang="zh-TW" sz="2000" dirty="0"/>
              <a:t>t2</a:t>
            </a:r>
            <a:r>
              <a:rPr lang="zh-TW" altLang="zh-TW" sz="2000" dirty="0" smtClean="0"/>
              <a:t>，</a:t>
            </a:r>
            <a:r>
              <a:rPr lang="en-US" altLang="zh-TW" sz="2000" dirty="0" smtClean="0"/>
              <a:t>…</a:t>
            </a:r>
            <a:r>
              <a:rPr lang="zh-TW" altLang="zh-TW" sz="2000" dirty="0" smtClean="0"/>
              <a:t>，</a:t>
            </a:r>
            <a:r>
              <a:rPr lang="en-US" altLang="zh-TW" sz="2000" dirty="0" err="1"/>
              <a:t>tk</a:t>
            </a:r>
            <a:r>
              <a:rPr lang="en-US" altLang="zh-TW" sz="2000" dirty="0"/>
              <a:t>&gt;</a:t>
            </a:r>
            <a:endParaRPr lang="en-US" altLang="zh-TW" sz="2000" dirty="0" smtClean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marL="384048" lvl="2" indent="0">
              <a:buNone/>
            </a:pPr>
            <a:endParaRPr lang="en-US" altLang="zh-TW" sz="2000" dirty="0" smtClean="0"/>
          </a:p>
          <a:p>
            <a:pPr marL="384048" lvl="2" indent="0">
              <a:buNone/>
            </a:pPr>
            <a:r>
              <a:rPr lang="en-US" altLang="zh-TW" sz="2000" b="1" dirty="0"/>
              <a:t>if support(T ) ≥ </a:t>
            </a:r>
            <a:r>
              <a:rPr lang="en-US" altLang="zh-TW" sz="2000" b="1" dirty="0" err="1" smtClean="0"/>
              <a:t>min_support</a:t>
            </a:r>
            <a:endParaRPr lang="en-US" altLang="zh-TW" sz="2000" b="1" dirty="0" smtClean="0"/>
          </a:p>
          <a:p>
            <a:pPr marL="384048" lvl="2" indent="0">
              <a:buNone/>
            </a:pPr>
            <a:r>
              <a:rPr lang="en-US" altLang="zh-TW" sz="2000" b="1" dirty="0" smtClean="0"/>
              <a:t>T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is a </a:t>
            </a:r>
            <a:r>
              <a:rPr lang="en-US" altLang="zh-TW" sz="2000" b="1" dirty="0"/>
              <a:t>sequential query pattern</a:t>
            </a:r>
            <a:r>
              <a:rPr lang="en-US" altLang="zh-TW" sz="2000" dirty="0" smtClean="0"/>
              <a:t>,</a:t>
            </a:r>
            <a:endParaRPr lang="en-US" altLang="zh-TW" sz="2000" dirty="0"/>
          </a:p>
          <a:p>
            <a:pPr lvl="2"/>
            <a:endParaRPr lang="en-US" altLang="zh-TW" sz="2000" dirty="0" smtClean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18" y="2264347"/>
            <a:ext cx="7138182" cy="459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85" y="4679576"/>
            <a:ext cx="4103949" cy="470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703391" y="17103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>
              <a:spcAft>
                <a:spcPts val="0"/>
              </a:spcAft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Figure 3: A snippet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 </a:t>
            </a:r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MapQL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query logs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 an example of a syntax tree for a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MapQL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statement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18" y="1824530"/>
            <a:ext cx="7057762" cy="48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TW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0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400" dirty="0"/>
              <a:t>Query </a:t>
            </a:r>
            <a:r>
              <a:rPr lang="en-US" altLang="zh-TW" sz="2400" dirty="0" smtClean="0"/>
              <a:t>Template</a:t>
            </a:r>
          </a:p>
          <a:p>
            <a:pPr lvl="2"/>
            <a:r>
              <a:rPr lang="en-US" altLang="zh-TW" sz="2000" dirty="0"/>
              <a:t> generated based on the discovered sequential query patterns</a:t>
            </a:r>
            <a:r>
              <a:rPr lang="en-US" altLang="zh-TW" sz="2000" dirty="0" smtClean="0"/>
              <a:t>.</a:t>
            </a:r>
          </a:p>
          <a:p>
            <a:pPr lvl="2"/>
            <a:endParaRPr lang="en-US" altLang="zh-TW" sz="2000" dirty="0"/>
          </a:p>
          <a:p>
            <a:pPr lvl="2"/>
            <a:r>
              <a:rPr lang="en-US" altLang="zh-TW" sz="2000" dirty="0" err="1"/>
              <a:t>MapQL</a:t>
            </a:r>
            <a:r>
              <a:rPr lang="en-US" altLang="zh-TW" sz="2000" dirty="0"/>
              <a:t> queries can be composed by rewriting query templates</a:t>
            </a:r>
            <a:r>
              <a:rPr lang="en-US" altLang="zh-TW" sz="2000" dirty="0" smtClean="0"/>
              <a:t>.</a:t>
            </a:r>
          </a:p>
          <a:p>
            <a:pPr lvl="2"/>
            <a:endParaRPr lang="en-US" altLang="zh-TW" sz="2000" dirty="0"/>
          </a:p>
          <a:p>
            <a:pPr lvl="2"/>
            <a:endParaRPr lang="en-US" altLang="zh-TW" sz="2000" dirty="0" smtClean="0"/>
          </a:p>
          <a:p>
            <a:pPr lvl="2"/>
            <a:r>
              <a:rPr lang="en-US" altLang="zh-TW" sz="2000" dirty="0"/>
              <a:t>The syntax trees in the sequential query pattern are scanned </a:t>
            </a:r>
            <a:r>
              <a:rPr lang="en-US" altLang="zh-TW" sz="2000" dirty="0" smtClean="0"/>
              <a:t>and</a:t>
            </a:r>
          </a:p>
          <a:p>
            <a:pPr marL="384048" lvl="2" indent="0">
              <a:buNone/>
            </a:pPr>
            <a:r>
              <a:rPr lang="en-US" altLang="zh-TW" sz="2000" dirty="0" smtClean="0"/>
              <a:t> </a:t>
            </a:r>
            <a:r>
              <a:rPr lang="en-US" altLang="zh-TW" sz="2000" dirty="0"/>
              <a:t>all the specific table, column and constant values are replaced </a:t>
            </a:r>
            <a:endParaRPr lang="en-US" altLang="zh-TW" sz="2000" dirty="0" smtClean="0"/>
          </a:p>
          <a:p>
            <a:pPr marL="384048" lvl="2" indent="0">
              <a:buNone/>
            </a:pPr>
            <a:r>
              <a:rPr lang="en-US" altLang="zh-TW" sz="2000" dirty="0" smtClean="0"/>
              <a:t>with </a:t>
            </a:r>
            <a:r>
              <a:rPr lang="en-US" altLang="zh-TW" sz="2000" dirty="0"/>
              <a:t>their corresponding template parameters.</a:t>
            </a:r>
            <a:endParaRPr lang="en-US" altLang="zh-TW" sz="2000" dirty="0" smtClean="0"/>
          </a:p>
          <a:p>
            <a:pPr lvl="1"/>
            <a:endParaRPr lang="en-US" altLang="zh-TW" sz="2400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1737360"/>
            <a:ext cx="3784600" cy="306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682" y="456271"/>
            <a:ext cx="4781550" cy="9906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6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Method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24" y="1873013"/>
            <a:ext cx="5767741" cy="423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052"/>
            <a:ext cx="3784600" cy="30651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1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6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85000"/>
              </a:lnSpc>
              <a:spcBef>
                <a:spcPct val="0"/>
              </a:spcBef>
            </a:pPr>
            <a:r>
              <a:rPr lang="en-US" altLang="zh-TW" sz="4800" dirty="0" smtClean="0">
                <a:latin typeface="+mj-lt"/>
                <a:cs typeface="Times New Roman" panose="02020603050405020304" pitchFamily="18" charset="0"/>
              </a:rPr>
              <a:t>Experiment</a:t>
            </a:r>
            <a:r>
              <a:rPr lang="en-US" altLang="zh-TW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altLang="zh-TW" sz="3400" b="1" dirty="0"/>
              <a:t>Data </a:t>
            </a:r>
            <a:r>
              <a:rPr lang="en-US" altLang="zh-TW" sz="3400" b="1" dirty="0" smtClean="0"/>
              <a:t>Collection</a:t>
            </a:r>
          </a:p>
          <a:p>
            <a:pPr lvl="1"/>
            <a:r>
              <a:rPr lang="en-US" altLang="zh-TW" sz="3200" dirty="0" smtClean="0"/>
              <a:t>In addition to the available data sources from the </a:t>
            </a:r>
            <a:r>
              <a:rPr lang="en-US" altLang="zh-TW" sz="3200" b="1" dirty="0" smtClean="0"/>
              <a:t>Miami-Dade Emergency Operation Center (EOC), South Florida Emergency Management</a:t>
            </a:r>
            <a:r>
              <a:rPr lang="en-US" altLang="zh-TW" sz="3200" dirty="0" smtClean="0"/>
              <a:t> and industry partners</a:t>
            </a:r>
          </a:p>
          <a:p>
            <a:pPr lvl="1"/>
            <a:endParaRPr lang="en-US" altLang="zh-TW" sz="3200" dirty="0"/>
          </a:p>
          <a:p>
            <a:pPr lvl="1"/>
            <a:r>
              <a:rPr lang="en-US" altLang="zh-TW" sz="3200" dirty="0" smtClean="0"/>
              <a:t>we also </a:t>
            </a:r>
            <a:r>
              <a:rPr lang="en-US" altLang="zh-TW" sz="3200" dirty="0"/>
              <a:t>came up with a list of websites as </a:t>
            </a:r>
            <a:r>
              <a:rPr lang="en-US" altLang="zh-TW" sz="3200" b="1" dirty="0"/>
              <a:t>the seeds for our disaster crawler</a:t>
            </a:r>
            <a:r>
              <a:rPr lang="en-US" altLang="zh-TW" sz="3200" dirty="0" smtClean="0"/>
              <a:t>.</a:t>
            </a:r>
          </a:p>
          <a:p>
            <a:pPr lvl="1"/>
            <a:endParaRPr lang="en-US" altLang="zh-TW" sz="3200" dirty="0"/>
          </a:p>
          <a:p>
            <a:pPr lvl="1"/>
            <a:r>
              <a:rPr lang="en-US" altLang="zh-TW" sz="3200" dirty="0"/>
              <a:t>With respect to </a:t>
            </a:r>
            <a:r>
              <a:rPr lang="en-US" altLang="zh-TW" sz="3200" b="1" dirty="0"/>
              <a:t>geo-spatial dataset</a:t>
            </a:r>
            <a:r>
              <a:rPr lang="en-US" altLang="zh-TW" sz="3200" dirty="0" smtClean="0"/>
              <a:t>,</a:t>
            </a:r>
          </a:p>
          <a:p>
            <a:pPr marL="201168" lvl="1" indent="0">
              <a:buNone/>
            </a:pPr>
            <a:r>
              <a:rPr lang="en-US" altLang="zh-TW" sz="3200" i="1" dirty="0" err="1" smtClean="0"/>
              <a:t>TerraFly</a:t>
            </a:r>
            <a:r>
              <a:rPr lang="en-US" altLang="zh-TW" sz="3200" i="1" dirty="0" smtClean="0"/>
              <a:t> </a:t>
            </a:r>
            <a:r>
              <a:rPr lang="en-US" altLang="zh-TW" sz="3200" i="1" dirty="0" err="1"/>
              <a:t>Geocloud</a:t>
            </a:r>
            <a:r>
              <a:rPr lang="en-US" altLang="zh-TW" sz="3200" i="1" dirty="0"/>
              <a:t> </a:t>
            </a:r>
            <a:r>
              <a:rPr lang="en-US" altLang="zh-TW" sz="3200" dirty="0"/>
              <a:t>has a rich collection of </a:t>
            </a:r>
            <a:r>
              <a:rPr lang="en-US" altLang="zh-TW" sz="3200" dirty="0" smtClean="0"/>
              <a:t>datasets</a:t>
            </a:r>
          </a:p>
          <a:p>
            <a:pPr lvl="1"/>
            <a:endParaRPr lang="en-US" altLang="zh-TW" sz="3200" dirty="0"/>
          </a:p>
          <a:p>
            <a:pPr marL="201168" lvl="1" indent="0">
              <a:buNone/>
            </a:pPr>
            <a:endParaRPr lang="en-US" altLang="zh-TW" sz="3200" dirty="0" smtClean="0"/>
          </a:p>
          <a:p>
            <a:pPr lvl="1"/>
            <a:endParaRPr lang="en-US" altLang="zh-TW" sz="3200" dirty="0"/>
          </a:p>
          <a:p>
            <a:pPr lvl="1"/>
            <a:r>
              <a:rPr lang="en-US" altLang="zh-TW" sz="3200" dirty="0" smtClean="0"/>
              <a:t>Table 1: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Crawling </a:t>
            </a:r>
            <a:r>
              <a:rPr lang="en-US" altLang="zh-TW" sz="3200" dirty="0"/>
              <a:t>seeds used for the focused</a:t>
            </a:r>
            <a:endParaRPr lang="zh-TW" altLang="zh-TW" sz="3200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42" y="3585028"/>
            <a:ext cx="4426857" cy="32729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1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Conclusion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65" y="1809615"/>
            <a:ext cx="4846740" cy="310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6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0503" y="1809615"/>
            <a:ext cx="4876800" cy="32537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42316" y="5523077"/>
            <a:ext cx="4634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/>
              <a:t>List of disaster events extracted from Wikipedia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97280" y="5523077"/>
            <a:ext cx="457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Vertical Search Engine Portal and Visualization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0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85000"/>
              </a:lnSpc>
              <a:spcBef>
                <a:spcPct val="0"/>
              </a:spcBef>
            </a:pPr>
            <a:r>
              <a:rPr lang="en-US" altLang="zh-TW" sz="4800" dirty="0" smtClean="0">
                <a:latin typeface="+mj-lt"/>
                <a:cs typeface="Times New Roman" panose="02020603050405020304" pitchFamily="18" charset="0"/>
              </a:rPr>
              <a:t>Experiment</a:t>
            </a:r>
            <a:r>
              <a:rPr lang="en-US" altLang="zh-TW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24" y="1737360"/>
            <a:ext cx="4671376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037378" y="5956073"/>
            <a:ext cx="5856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8: Experimental results of </a:t>
            </a:r>
            <a:r>
              <a:rPr lang="en-US" altLang="zh-TW" b="1" dirty="0"/>
              <a:t>Hurricane Katrina and Irene</a:t>
            </a:r>
            <a:endParaRPr lang="zh-TW" altLang="en-US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9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85000"/>
              </a:lnSpc>
              <a:spcBef>
                <a:spcPct val="0"/>
              </a:spcBef>
            </a:pPr>
            <a:r>
              <a:rPr lang="en-US" altLang="zh-TW" sz="4800" dirty="0" smtClean="0">
                <a:latin typeface="+mj-lt"/>
                <a:cs typeface="Times New Roman" panose="02020603050405020304" pitchFamily="18" charset="0"/>
              </a:rPr>
              <a:t>Experiment</a:t>
            </a:r>
            <a:r>
              <a:rPr lang="en-US" altLang="zh-TW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44" y="1956269"/>
            <a:ext cx="8436071" cy="27580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3871983" y="5700363"/>
            <a:ext cx="450899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Figure 9: </a:t>
            </a:r>
            <a:r>
              <a:rPr lang="en-US" altLang="zh-TW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TerraFly</a:t>
            </a:r>
            <a:r>
              <a:rPr lang="en-US" altLang="zh-TW" b="1" dirty="0"/>
              <a:t> Geo-Spatial Data Analysis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8444" y="4932195"/>
            <a:ext cx="4383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(a) Average house property price variation during hurricane Irene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92015" y="4797473"/>
            <a:ext cx="389701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(b) Average criminal rate variation during hurricane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5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0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lnSpc>
                <a:spcPct val="85000"/>
              </a:lnSpc>
              <a:spcBef>
                <a:spcPct val="0"/>
              </a:spcBef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60247"/>
            <a:ext cx="10058400" cy="4599537"/>
          </a:xfrm>
        </p:spPr>
        <p:txBody>
          <a:bodyPr/>
          <a:lstStyle/>
          <a:p>
            <a:pPr marL="201168" lvl="1" indent="0">
              <a:buNone/>
            </a:pPr>
            <a:r>
              <a:rPr lang="en-US" altLang="zh-TW" sz="2000" dirty="0" smtClean="0"/>
              <a:t>1.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This </a:t>
            </a:r>
            <a:r>
              <a:rPr lang="en-US" altLang="zh-TW" sz="2000" dirty="0"/>
              <a:t>paper presents the design and implementation of DI-DAP, an efficient and effective disaster information delivery and analysis platform to address the information explosion problem during the disaster period. 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dirty="0"/>
          </a:p>
          <a:p>
            <a:pPr marL="201168" lvl="1" indent="0">
              <a:buNone/>
            </a:pPr>
            <a:r>
              <a:rPr lang="en-US" altLang="zh-TW" sz="2000" dirty="0" smtClean="0"/>
              <a:t>2.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DI-DAP </a:t>
            </a:r>
            <a:r>
              <a:rPr lang="en-US" altLang="zh-TW" sz="2000" dirty="0"/>
              <a:t>supports three important services: </a:t>
            </a:r>
            <a:r>
              <a:rPr lang="en-US" altLang="zh-TW" sz="2000" b="1" dirty="0" smtClean="0"/>
              <a:t>Disaster </a:t>
            </a:r>
            <a:r>
              <a:rPr lang="en-US" altLang="zh-TW" sz="2000" b="1" dirty="0"/>
              <a:t>Vertical Search </a:t>
            </a:r>
            <a:r>
              <a:rPr lang="en-US" altLang="zh-TW" sz="2000" dirty="0"/>
              <a:t>Engine, </a:t>
            </a:r>
            <a:r>
              <a:rPr lang="en-US" altLang="zh-TW" sz="2000" b="1" dirty="0"/>
              <a:t>Disaster Storyline Generation</a:t>
            </a:r>
            <a:r>
              <a:rPr lang="en-US" altLang="zh-TW" sz="2000" dirty="0"/>
              <a:t>, and </a:t>
            </a:r>
            <a:r>
              <a:rPr lang="en-US" altLang="zh-TW" sz="2000" b="1" dirty="0"/>
              <a:t>Geo-Spatial Data Analysis</a:t>
            </a:r>
            <a:r>
              <a:rPr lang="en-US" altLang="zh-TW" sz="2000" dirty="0"/>
              <a:t> Portal and provide </a:t>
            </a:r>
            <a:r>
              <a:rPr lang="en-US" altLang="zh-TW" sz="2000" dirty="0" smtClean="0"/>
              <a:t>convenient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 </a:t>
            </a:r>
            <a:r>
              <a:rPr lang="en-US" altLang="zh-TW" sz="2000" dirty="0"/>
              <a:t>timely disaster information to the users in need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201168" lvl="1" indent="0">
              <a:buNone/>
            </a:pPr>
            <a:r>
              <a:rPr lang="en-US" altLang="zh-TW" sz="2000" dirty="0" smtClean="0"/>
              <a:t>3.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DI-DAP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is </a:t>
            </a:r>
            <a:r>
              <a:rPr lang="en-US" altLang="zh-TW" sz="2000" dirty="0"/>
              <a:t>currently been exercised as the disaster information platform by more than 100 companies and institutions in South Florida area.</a:t>
            </a:r>
            <a:endParaRPr lang="zh-TW" altLang="zh-TW" sz="20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5686978" cy="4023360"/>
          </a:xfrm>
        </p:spPr>
        <p:txBody>
          <a:bodyPr>
            <a:normAutofit/>
          </a:bodyPr>
          <a:lstStyle/>
          <a:p>
            <a:pPr lvl="1"/>
            <a:r>
              <a:rPr lang="en-US" altLang="zh-TW" sz="2600" dirty="0" smtClean="0"/>
              <a:t>According </a:t>
            </a:r>
            <a:r>
              <a:rPr lang="en-US" altLang="zh-TW" sz="2600" dirty="0"/>
              <a:t>to our preliminary study in disaster management </a:t>
            </a:r>
            <a:r>
              <a:rPr lang="en-US" altLang="zh-TW" sz="2600" dirty="0" smtClean="0"/>
              <a:t>situations, </a:t>
            </a:r>
            <a:r>
              <a:rPr lang="en-US" altLang="zh-TW" sz="2600" dirty="0">
                <a:solidFill>
                  <a:srgbClr val="FF0000"/>
                </a:solidFill>
              </a:rPr>
              <a:t>information plays a critical role</a:t>
            </a:r>
            <a:r>
              <a:rPr lang="en-US" altLang="zh-TW" sz="2600" dirty="0" smtClean="0"/>
              <a:t>.</a:t>
            </a:r>
          </a:p>
          <a:p>
            <a:endParaRPr lang="en-US" altLang="zh-TW" sz="2800" dirty="0" smtClean="0"/>
          </a:p>
          <a:p>
            <a:pPr lvl="1"/>
            <a:r>
              <a:rPr lang="en-US" altLang="zh-TW" sz="2400" dirty="0" smtClean="0"/>
              <a:t>Based on the long and fruitful cooperation with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South Florida Emergency Management </a:t>
            </a:r>
            <a:r>
              <a:rPr lang="en-US" altLang="zh-TW" sz="2400" dirty="0" smtClean="0"/>
              <a:t>and industry partners.</a:t>
            </a:r>
          </a:p>
          <a:p>
            <a:pPr lvl="1"/>
            <a:endParaRPr lang="zh-TW" altLang="en-US" sz="2800" dirty="0"/>
          </a:p>
        </p:txBody>
      </p:sp>
      <p:pic>
        <p:nvPicPr>
          <p:cNvPr id="1026" name="Picture 2" descr="「South Florida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74" y="1845734"/>
            <a:ext cx="3700906" cy="3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6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400" dirty="0" smtClean="0"/>
              <a:t>Motivation</a:t>
            </a:r>
          </a:p>
          <a:p>
            <a:pPr lvl="2"/>
            <a:r>
              <a:rPr lang="en-US" altLang="zh-TW" sz="2400" dirty="0">
                <a:solidFill>
                  <a:srgbClr val="FF0000"/>
                </a:solidFill>
              </a:rPr>
              <a:t>minimize the loss </a:t>
            </a:r>
            <a:r>
              <a:rPr lang="en-US" altLang="zh-TW" sz="2400" dirty="0">
                <a:solidFill>
                  <a:schemeClr val="tx1"/>
                </a:solidFill>
              </a:rPr>
              <a:t>during the disaster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2"/>
            <a:r>
              <a:rPr lang="en-US" altLang="zh-TW" sz="2400" dirty="0" smtClean="0">
                <a:solidFill>
                  <a:srgbClr val="FF0000"/>
                </a:solidFill>
              </a:rPr>
              <a:t>information </a:t>
            </a:r>
            <a:r>
              <a:rPr lang="en-US" altLang="zh-TW" sz="2400" dirty="0">
                <a:solidFill>
                  <a:srgbClr val="FF0000"/>
                </a:solidFill>
              </a:rPr>
              <a:t>explosion problem </a:t>
            </a:r>
            <a:r>
              <a:rPr lang="en-US" altLang="zh-TW" sz="2400" dirty="0">
                <a:solidFill>
                  <a:schemeClr val="tx1"/>
                </a:solidFill>
              </a:rPr>
              <a:t>during the disaster </a:t>
            </a:r>
            <a:r>
              <a:rPr lang="en-US" altLang="zh-TW" sz="2400" dirty="0" smtClean="0">
                <a:solidFill>
                  <a:schemeClr val="tx1"/>
                </a:solidFill>
              </a:rPr>
              <a:t>period</a:t>
            </a:r>
          </a:p>
          <a:p>
            <a:pPr lvl="2"/>
            <a:r>
              <a:rPr lang="en-US" altLang="zh-TW" sz="2400" dirty="0" smtClean="0">
                <a:solidFill>
                  <a:srgbClr val="FF0000"/>
                </a:solidFill>
              </a:rPr>
              <a:t>deliver </a:t>
            </a:r>
            <a:r>
              <a:rPr lang="en-US" altLang="zh-TW" sz="2400" dirty="0">
                <a:solidFill>
                  <a:srgbClr val="FF0000"/>
                </a:solidFill>
              </a:rPr>
              <a:t>high-quality disaster related </a:t>
            </a:r>
            <a:r>
              <a:rPr lang="en-US" altLang="zh-TW" sz="2400" dirty="0" smtClean="0">
                <a:solidFill>
                  <a:srgbClr val="FF0000"/>
                </a:solidFill>
              </a:rPr>
              <a:t>information</a:t>
            </a:r>
          </a:p>
          <a:p>
            <a:pPr marL="1024128" lvl="3" indent="-457200">
              <a:buFont typeface="+mj-lt"/>
              <a:buAutoNum type="arabicPeriod"/>
            </a:pPr>
            <a:r>
              <a:rPr lang="en-US" altLang="zh-TW" sz="1800" dirty="0"/>
              <a:t>Real-time disaster </a:t>
            </a:r>
            <a:r>
              <a:rPr lang="en-US" altLang="zh-TW" sz="1800" dirty="0" smtClean="0"/>
              <a:t>information</a:t>
            </a:r>
          </a:p>
          <a:p>
            <a:pPr marL="1024128" lvl="3" indent="-457200">
              <a:buFont typeface="+mj-lt"/>
              <a:buAutoNum type="arabicPeriod"/>
            </a:pPr>
            <a:r>
              <a:rPr lang="en-US" altLang="zh-TW" sz="1800" dirty="0"/>
              <a:t>Heterogeneous information </a:t>
            </a:r>
            <a:r>
              <a:rPr lang="en-US" altLang="zh-TW" sz="1800" dirty="0" smtClean="0"/>
              <a:t>resources</a:t>
            </a:r>
          </a:p>
          <a:p>
            <a:pPr marL="1024128" lvl="3" indent="-457200">
              <a:buFont typeface="+mj-lt"/>
              <a:buAutoNum type="arabicPeriod"/>
            </a:pPr>
            <a:r>
              <a:rPr lang="en-US" altLang="zh-TW" sz="1800" dirty="0"/>
              <a:t>Information </a:t>
            </a:r>
            <a:r>
              <a:rPr lang="en-US" altLang="zh-TW" sz="1800" dirty="0" smtClean="0"/>
              <a:t>summarization</a:t>
            </a:r>
          </a:p>
          <a:p>
            <a:pPr marL="1024128" lvl="3" indent="-457200">
              <a:buFont typeface="+mj-lt"/>
              <a:buAutoNum type="arabicPeriod"/>
            </a:pPr>
            <a:r>
              <a:rPr lang="en-US" altLang="zh-TW" sz="1800" dirty="0"/>
              <a:t>Diverse Information presentation</a:t>
            </a:r>
            <a:endParaRPr lang="en-US" altLang="zh-TW" sz="18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4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400" dirty="0" smtClean="0"/>
              <a:t>Purpose</a:t>
            </a:r>
          </a:p>
          <a:p>
            <a:pPr lvl="2"/>
            <a:r>
              <a:rPr lang="en-US" altLang="zh-TW" sz="2200" dirty="0"/>
              <a:t>we design and implement </a:t>
            </a:r>
            <a:r>
              <a:rPr lang="en-US" altLang="zh-TW" sz="2200" b="1" dirty="0"/>
              <a:t>DI-DAP</a:t>
            </a:r>
            <a:r>
              <a:rPr lang="en-US" altLang="zh-TW" sz="2200" dirty="0"/>
              <a:t>, an effective </a:t>
            </a:r>
            <a:r>
              <a:rPr lang="en-US" altLang="zh-TW" sz="2200" dirty="0" smtClean="0"/>
              <a:t>disaster </a:t>
            </a:r>
            <a:r>
              <a:rPr lang="en-US" altLang="zh-TW" sz="2200" dirty="0"/>
              <a:t>information delivery and analysis platform, to provide an integrated solution</a:t>
            </a:r>
            <a:r>
              <a:rPr lang="en-US" altLang="zh-TW" sz="2200" dirty="0" smtClean="0"/>
              <a:t>.</a:t>
            </a:r>
          </a:p>
          <a:p>
            <a:pPr lvl="1"/>
            <a:endParaRPr lang="en-US" altLang="zh-TW" sz="2200" dirty="0" smtClean="0"/>
          </a:p>
          <a:p>
            <a:pPr lvl="2"/>
            <a:r>
              <a:rPr lang="en-US" altLang="zh-TW" sz="2200" dirty="0"/>
              <a:t>It is composed of three separated but complementary services: </a:t>
            </a:r>
            <a:endParaRPr lang="en-US" altLang="zh-TW" sz="2200" dirty="0" smtClean="0"/>
          </a:p>
          <a:p>
            <a:pPr marL="201168" lvl="1" indent="0">
              <a:buNone/>
            </a:pPr>
            <a:r>
              <a:rPr lang="en-US" altLang="zh-TW" sz="2000" dirty="0" smtClean="0"/>
              <a:t>	-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Disaster </a:t>
            </a:r>
            <a:r>
              <a:rPr lang="en-US" altLang="zh-TW" sz="2000" dirty="0"/>
              <a:t>Vertical Search </a:t>
            </a:r>
            <a:r>
              <a:rPr lang="en-US" altLang="zh-TW" sz="2000" dirty="0" smtClean="0"/>
              <a:t>Engine</a:t>
            </a:r>
          </a:p>
          <a:p>
            <a:pPr marL="201168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-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Disaster </a:t>
            </a:r>
            <a:r>
              <a:rPr lang="en-US" altLang="zh-TW" sz="2000" dirty="0"/>
              <a:t>Storyline </a:t>
            </a:r>
            <a:r>
              <a:rPr lang="en-US" altLang="zh-TW" sz="2000" dirty="0" smtClean="0"/>
              <a:t>Generation</a:t>
            </a:r>
            <a:endParaRPr lang="en-US" altLang="zh-TW" sz="2000" dirty="0"/>
          </a:p>
          <a:p>
            <a:pPr marL="201168" lvl="1" indent="0">
              <a:buNone/>
            </a:pPr>
            <a:r>
              <a:rPr lang="en-US" altLang="zh-TW" sz="2000" dirty="0" smtClean="0"/>
              <a:t>	-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Geo-Spatial </a:t>
            </a:r>
            <a:r>
              <a:rPr lang="en-US" altLang="zh-TW" sz="2000" dirty="0"/>
              <a:t>Data Analysis </a:t>
            </a:r>
            <a:r>
              <a:rPr lang="en-US" altLang="zh-TW" sz="2000" dirty="0" smtClean="0"/>
              <a:t>Portal</a:t>
            </a:r>
            <a:endParaRPr lang="en-US" altLang="zh-TW" sz="2000" dirty="0"/>
          </a:p>
          <a:p>
            <a:pPr lvl="1"/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2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410429" y="-107302"/>
            <a:ext cx="9248775" cy="941388"/>
          </a:xfrm>
        </p:spPr>
        <p:txBody>
          <a:bodyPr/>
          <a:lstStyle/>
          <a:p>
            <a:pPr algn="ctr"/>
            <a:r>
              <a:rPr lang="en-US" altLang="zh-TW" dirty="0" smtClean="0"/>
              <a:t>Architecture </a:t>
            </a:r>
            <a:r>
              <a:rPr lang="en-US" altLang="zh-TW" dirty="0"/>
              <a:t>of DI-DAP</a:t>
            </a:r>
            <a:endParaRPr lang="zh-TW" altLang="en-US" dirty="0"/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2404046" y="1095331"/>
            <a:ext cx="7445348" cy="5266280"/>
            <a:chOff x="0" y="6"/>
            <a:chExt cx="7464" cy="471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1" y="1939"/>
              <a:ext cx="7430" cy="1644"/>
            </a:xfrm>
            <a:prstGeom prst="rect">
              <a:avLst/>
            </a:prstGeom>
            <a:noFill/>
            <a:ln w="764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54" y="2018"/>
              <a:ext cx="2173" cy="1170"/>
            </a:xfrm>
            <a:prstGeom prst="rect">
              <a:avLst/>
            </a:prstGeom>
            <a:noFill/>
            <a:ln w="8249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413" y="2018"/>
              <a:ext cx="2393" cy="1170"/>
            </a:xfrm>
            <a:prstGeom prst="rect">
              <a:avLst/>
            </a:prstGeom>
            <a:noFill/>
            <a:ln w="8141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879" y="2018"/>
              <a:ext cx="2439" cy="1170"/>
            </a:xfrm>
            <a:prstGeom prst="rect">
              <a:avLst/>
            </a:prstGeom>
            <a:noFill/>
            <a:ln w="8121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" y="2380"/>
              <a:ext cx="763" cy="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2396"/>
              <a:ext cx="763" cy="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35" y="3292"/>
              <a:ext cx="1928" cy="399"/>
            </a:xfrm>
            <a:custGeom>
              <a:avLst/>
              <a:gdLst>
                <a:gd name="T0" fmla="+- 0 4467 2635"/>
                <a:gd name="T1" fmla="*/ T0 w 1928"/>
                <a:gd name="T2" fmla="+- 0 3292 3292"/>
                <a:gd name="T3" fmla="*/ 3292 h 399"/>
                <a:gd name="T4" fmla="+- 0 2732 2635"/>
                <a:gd name="T5" fmla="*/ T4 w 1928"/>
                <a:gd name="T6" fmla="+- 0 3292 3292"/>
                <a:gd name="T7" fmla="*/ 3292 h 399"/>
                <a:gd name="T8" fmla="+- 0 2694 2635"/>
                <a:gd name="T9" fmla="*/ T8 w 1928"/>
                <a:gd name="T10" fmla="+- 0 3297 3292"/>
                <a:gd name="T11" fmla="*/ 3297 h 399"/>
                <a:gd name="T12" fmla="+- 0 2664 2635"/>
                <a:gd name="T13" fmla="*/ T12 w 1928"/>
                <a:gd name="T14" fmla="+- 0 3311 3292"/>
                <a:gd name="T15" fmla="*/ 3311 h 399"/>
                <a:gd name="T16" fmla="+- 0 2643 2635"/>
                <a:gd name="T17" fmla="*/ T16 w 1928"/>
                <a:gd name="T18" fmla="+- 0 3332 3292"/>
                <a:gd name="T19" fmla="*/ 3332 h 399"/>
                <a:gd name="T20" fmla="+- 0 2635 2635"/>
                <a:gd name="T21" fmla="*/ T20 w 1928"/>
                <a:gd name="T22" fmla="+- 0 3358 3292"/>
                <a:gd name="T23" fmla="*/ 3358 h 399"/>
                <a:gd name="T24" fmla="+- 0 2635 2635"/>
                <a:gd name="T25" fmla="*/ T24 w 1928"/>
                <a:gd name="T26" fmla="+- 0 3624 3292"/>
                <a:gd name="T27" fmla="*/ 3624 h 399"/>
                <a:gd name="T28" fmla="+- 0 2643 2635"/>
                <a:gd name="T29" fmla="*/ T28 w 1928"/>
                <a:gd name="T30" fmla="+- 0 3650 3292"/>
                <a:gd name="T31" fmla="*/ 3650 h 399"/>
                <a:gd name="T32" fmla="+- 0 2664 2635"/>
                <a:gd name="T33" fmla="*/ T32 w 1928"/>
                <a:gd name="T34" fmla="+- 0 3671 3292"/>
                <a:gd name="T35" fmla="*/ 3671 h 399"/>
                <a:gd name="T36" fmla="+- 0 2694 2635"/>
                <a:gd name="T37" fmla="*/ T36 w 1928"/>
                <a:gd name="T38" fmla="+- 0 3685 3292"/>
                <a:gd name="T39" fmla="*/ 3685 h 399"/>
                <a:gd name="T40" fmla="+- 0 2732 2635"/>
                <a:gd name="T41" fmla="*/ T40 w 1928"/>
                <a:gd name="T42" fmla="+- 0 3690 3292"/>
                <a:gd name="T43" fmla="*/ 3690 h 399"/>
                <a:gd name="T44" fmla="+- 0 4467 2635"/>
                <a:gd name="T45" fmla="*/ T44 w 1928"/>
                <a:gd name="T46" fmla="+- 0 3690 3292"/>
                <a:gd name="T47" fmla="*/ 3690 h 399"/>
                <a:gd name="T48" fmla="+- 0 4504 2635"/>
                <a:gd name="T49" fmla="*/ T48 w 1928"/>
                <a:gd name="T50" fmla="+- 0 3685 3292"/>
                <a:gd name="T51" fmla="*/ 3685 h 399"/>
                <a:gd name="T52" fmla="+- 0 4535 2635"/>
                <a:gd name="T53" fmla="*/ T52 w 1928"/>
                <a:gd name="T54" fmla="+- 0 3671 3292"/>
                <a:gd name="T55" fmla="*/ 3671 h 399"/>
                <a:gd name="T56" fmla="+- 0 4556 2635"/>
                <a:gd name="T57" fmla="*/ T56 w 1928"/>
                <a:gd name="T58" fmla="+- 0 3650 3292"/>
                <a:gd name="T59" fmla="*/ 3650 h 399"/>
                <a:gd name="T60" fmla="+- 0 4563 2635"/>
                <a:gd name="T61" fmla="*/ T60 w 1928"/>
                <a:gd name="T62" fmla="+- 0 3624 3292"/>
                <a:gd name="T63" fmla="*/ 3624 h 399"/>
                <a:gd name="T64" fmla="+- 0 4563 2635"/>
                <a:gd name="T65" fmla="*/ T64 w 1928"/>
                <a:gd name="T66" fmla="+- 0 3358 3292"/>
                <a:gd name="T67" fmla="*/ 3358 h 399"/>
                <a:gd name="T68" fmla="+- 0 4520 2635"/>
                <a:gd name="T69" fmla="*/ T68 w 1928"/>
                <a:gd name="T70" fmla="+- 0 3303 3292"/>
                <a:gd name="T71" fmla="*/ 3303 h 399"/>
                <a:gd name="T72" fmla="+- 0 4467 2635"/>
                <a:gd name="T73" fmla="*/ T72 w 1928"/>
                <a:gd name="T74" fmla="+- 0 3292 3292"/>
                <a:gd name="T75" fmla="*/ 3292 h 3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28" h="399">
                  <a:moveTo>
                    <a:pt x="1832" y="0"/>
                  </a:moveTo>
                  <a:lnTo>
                    <a:pt x="97" y="0"/>
                  </a:lnTo>
                  <a:lnTo>
                    <a:pt x="59" y="5"/>
                  </a:lnTo>
                  <a:lnTo>
                    <a:pt x="29" y="19"/>
                  </a:lnTo>
                  <a:lnTo>
                    <a:pt x="8" y="40"/>
                  </a:lnTo>
                  <a:lnTo>
                    <a:pt x="0" y="66"/>
                  </a:lnTo>
                  <a:lnTo>
                    <a:pt x="0" y="332"/>
                  </a:lnTo>
                  <a:lnTo>
                    <a:pt x="8" y="358"/>
                  </a:lnTo>
                  <a:lnTo>
                    <a:pt x="29" y="379"/>
                  </a:lnTo>
                  <a:lnTo>
                    <a:pt x="59" y="393"/>
                  </a:lnTo>
                  <a:lnTo>
                    <a:pt x="97" y="398"/>
                  </a:lnTo>
                  <a:lnTo>
                    <a:pt x="1832" y="398"/>
                  </a:lnTo>
                  <a:lnTo>
                    <a:pt x="1869" y="393"/>
                  </a:lnTo>
                  <a:lnTo>
                    <a:pt x="1900" y="379"/>
                  </a:lnTo>
                  <a:lnTo>
                    <a:pt x="1921" y="358"/>
                  </a:lnTo>
                  <a:lnTo>
                    <a:pt x="1928" y="332"/>
                  </a:lnTo>
                  <a:lnTo>
                    <a:pt x="1928" y="66"/>
                  </a:lnTo>
                  <a:lnTo>
                    <a:pt x="1885" y="11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635" y="3292"/>
              <a:ext cx="1928" cy="399"/>
            </a:xfrm>
            <a:custGeom>
              <a:avLst/>
              <a:gdLst>
                <a:gd name="T0" fmla="+- 0 2635 2635"/>
                <a:gd name="T1" fmla="*/ T0 w 1928"/>
                <a:gd name="T2" fmla="+- 0 3358 3292"/>
                <a:gd name="T3" fmla="*/ 3358 h 399"/>
                <a:gd name="T4" fmla="+- 0 2643 2635"/>
                <a:gd name="T5" fmla="*/ T4 w 1928"/>
                <a:gd name="T6" fmla="+- 0 3332 3292"/>
                <a:gd name="T7" fmla="*/ 3332 h 399"/>
                <a:gd name="T8" fmla="+- 0 2664 2635"/>
                <a:gd name="T9" fmla="*/ T8 w 1928"/>
                <a:gd name="T10" fmla="+- 0 3311 3292"/>
                <a:gd name="T11" fmla="*/ 3311 h 399"/>
                <a:gd name="T12" fmla="+- 0 2694 2635"/>
                <a:gd name="T13" fmla="*/ T12 w 1928"/>
                <a:gd name="T14" fmla="+- 0 3297 3292"/>
                <a:gd name="T15" fmla="*/ 3297 h 399"/>
                <a:gd name="T16" fmla="+- 0 2732 2635"/>
                <a:gd name="T17" fmla="*/ T16 w 1928"/>
                <a:gd name="T18" fmla="+- 0 3292 3292"/>
                <a:gd name="T19" fmla="*/ 3292 h 399"/>
                <a:gd name="T20" fmla="+- 0 4467 2635"/>
                <a:gd name="T21" fmla="*/ T20 w 1928"/>
                <a:gd name="T22" fmla="+- 0 3292 3292"/>
                <a:gd name="T23" fmla="*/ 3292 h 399"/>
                <a:gd name="T24" fmla="+- 0 4535 2635"/>
                <a:gd name="T25" fmla="*/ T24 w 1928"/>
                <a:gd name="T26" fmla="+- 0 3311 3292"/>
                <a:gd name="T27" fmla="*/ 3311 h 399"/>
                <a:gd name="T28" fmla="+- 0 4563 2635"/>
                <a:gd name="T29" fmla="*/ T28 w 1928"/>
                <a:gd name="T30" fmla="+- 0 3358 3292"/>
                <a:gd name="T31" fmla="*/ 3358 h 399"/>
                <a:gd name="T32" fmla="+- 0 4563 2635"/>
                <a:gd name="T33" fmla="*/ T32 w 1928"/>
                <a:gd name="T34" fmla="+- 0 3624 3292"/>
                <a:gd name="T35" fmla="*/ 3624 h 399"/>
                <a:gd name="T36" fmla="+- 0 4556 2635"/>
                <a:gd name="T37" fmla="*/ T36 w 1928"/>
                <a:gd name="T38" fmla="+- 0 3650 3292"/>
                <a:gd name="T39" fmla="*/ 3650 h 399"/>
                <a:gd name="T40" fmla="+- 0 4535 2635"/>
                <a:gd name="T41" fmla="*/ T40 w 1928"/>
                <a:gd name="T42" fmla="+- 0 3671 3292"/>
                <a:gd name="T43" fmla="*/ 3671 h 399"/>
                <a:gd name="T44" fmla="+- 0 4504 2635"/>
                <a:gd name="T45" fmla="*/ T44 w 1928"/>
                <a:gd name="T46" fmla="+- 0 3685 3292"/>
                <a:gd name="T47" fmla="*/ 3685 h 399"/>
                <a:gd name="T48" fmla="+- 0 4467 2635"/>
                <a:gd name="T49" fmla="*/ T48 w 1928"/>
                <a:gd name="T50" fmla="+- 0 3690 3292"/>
                <a:gd name="T51" fmla="*/ 3690 h 399"/>
                <a:gd name="T52" fmla="+- 0 2732 2635"/>
                <a:gd name="T53" fmla="*/ T52 w 1928"/>
                <a:gd name="T54" fmla="+- 0 3690 3292"/>
                <a:gd name="T55" fmla="*/ 3690 h 399"/>
                <a:gd name="T56" fmla="+- 0 2694 2635"/>
                <a:gd name="T57" fmla="*/ T56 w 1928"/>
                <a:gd name="T58" fmla="+- 0 3685 3292"/>
                <a:gd name="T59" fmla="*/ 3685 h 399"/>
                <a:gd name="T60" fmla="+- 0 2664 2635"/>
                <a:gd name="T61" fmla="*/ T60 w 1928"/>
                <a:gd name="T62" fmla="+- 0 3671 3292"/>
                <a:gd name="T63" fmla="*/ 3671 h 399"/>
                <a:gd name="T64" fmla="+- 0 2643 2635"/>
                <a:gd name="T65" fmla="*/ T64 w 1928"/>
                <a:gd name="T66" fmla="+- 0 3650 3292"/>
                <a:gd name="T67" fmla="*/ 3650 h 399"/>
                <a:gd name="T68" fmla="+- 0 2635 2635"/>
                <a:gd name="T69" fmla="*/ T68 w 1928"/>
                <a:gd name="T70" fmla="+- 0 3624 3292"/>
                <a:gd name="T71" fmla="*/ 3624 h 399"/>
                <a:gd name="T72" fmla="+- 0 2635 2635"/>
                <a:gd name="T73" fmla="*/ T72 w 1928"/>
                <a:gd name="T74" fmla="+- 0 3358 3292"/>
                <a:gd name="T75" fmla="*/ 3358 h 3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28" h="399">
                  <a:moveTo>
                    <a:pt x="0" y="66"/>
                  </a:moveTo>
                  <a:lnTo>
                    <a:pt x="8" y="40"/>
                  </a:lnTo>
                  <a:lnTo>
                    <a:pt x="29" y="19"/>
                  </a:lnTo>
                  <a:lnTo>
                    <a:pt x="59" y="5"/>
                  </a:lnTo>
                  <a:lnTo>
                    <a:pt x="97" y="0"/>
                  </a:lnTo>
                  <a:lnTo>
                    <a:pt x="1832" y="0"/>
                  </a:lnTo>
                  <a:lnTo>
                    <a:pt x="1900" y="19"/>
                  </a:lnTo>
                  <a:lnTo>
                    <a:pt x="1928" y="66"/>
                  </a:lnTo>
                  <a:lnTo>
                    <a:pt x="1928" y="332"/>
                  </a:lnTo>
                  <a:lnTo>
                    <a:pt x="1921" y="358"/>
                  </a:lnTo>
                  <a:lnTo>
                    <a:pt x="1900" y="379"/>
                  </a:lnTo>
                  <a:lnTo>
                    <a:pt x="1869" y="393"/>
                  </a:lnTo>
                  <a:lnTo>
                    <a:pt x="1832" y="398"/>
                  </a:lnTo>
                  <a:lnTo>
                    <a:pt x="97" y="398"/>
                  </a:lnTo>
                  <a:lnTo>
                    <a:pt x="59" y="393"/>
                  </a:lnTo>
                  <a:lnTo>
                    <a:pt x="29" y="379"/>
                  </a:lnTo>
                  <a:lnTo>
                    <a:pt x="8" y="358"/>
                  </a:lnTo>
                  <a:lnTo>
                    <a:pt x="0" y="332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76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13" name="AutoShape 11"/>
            <p:cNvSpPr>
              <a:spLocks/>
            </p:cNvSpPr>
            <p:nvPr/>
          </p:nvSpPr>
          <p:spPr bwMode="auto">
            <a:xfrm>
              <a:off x="3488" y="3397"/>
              <a:ext cx="843" cy="142"/>
            </a:xfrm>
            <a:custGeom>
              <a:avLst/>
              <a:gdLst>
                <a:gd name="T0" fmla="+- 0 3488 3488"/>
                <a:gd name="T1" fmla="*/ T0 w 843"/>
                <a:gd name="T2" fmla="+- 0 3499 3397"/>
                <a:gd name="T3" fmla="*/ 3499 h 142"/>
                <a:gd name="T4" fmla="+- 0 3648 3488"/>
                <a:gd name="T5" fmla="*/ T4 w 843"/>
                <a:gd name="T6" fmla="+- 0 3397 3397"/>
                <a:gd name="T7" fmla="*/ 3397 h 142"/>
                <a:gd name="T8" fmla="+- 0 3625 3488"/>
                <a:gd name="T9" fmla="*/ T8 w 843"/>
                <a:gd name="T10" fmla="+- 0 3536 3397"/>
                <a:gd name="T11" fmla="*/ 3536 h 142"/>
                <a:gd name="T12" fmla="+- 0 3648 3488"/>
                <a:gd name="T13" fmla="*/ T12 w 843"/>
                <a:gd name="T14" fmla="+- 0 3397 3397"/>
                <a:gd name="T15" fmla="*/ 3397 h 142"/>
                <a:gd name="T16" fmla="+- 0 3665 3488"/>
                <a:gd name="T17" fmla="*/ T16 w 843"/>
                <a:gd name="T18" fmla="+- 0 3536 3397"/>
                <a:gd name="T19" fmla="*/ 3536 h 142"/>
                <a:gd name="T20" fmla="+- 0 3685 3488"/>
                <a:gd name="T21" fmla="*/ T20 w 843"/>
                <a:gd name="T22" fmla="+- 0 3492 3397"/>
                <a:gd name="T23" fmla="*/ 3492 h 142"/>
                <a:gd name="T24" fmla="+- 0 3745 3488"/>
                <a:gd name="T25" fmla="*/ T24 w 843"/>
                <a:gd name="T26" fmla="+- 0 3426 3397"/>
                <a:gd name="T27" fmla="*/ 3426 h 142"/>
                <a:gd name="T28" fmla="+- 0 3783 3488"/>
                <a:gd name="T29" fmla="*/ T28 w 843"/>
                <a:gd name="T30" fmla="+- 0 3426 3397"/>
                <a:gd name="T31" fmla="*/ 3426 h 142"/>
                <a:gd name="T32" fmla="+- 0 3685 3488"/>
                <a:gd name="T33" fmla="*/ T32 w 843"/>
                <a:gd name="T34" fmla="+- 0 3492 3397"/>
                <a:gd name="T35" fmla="*/ 3492 h 142"/>
                <a:gd name="T36" fmla="+- 0 3783 3488"/>
                <a:gd name="T37" fmla="*/ T36 w 843"/>
                <a:gd name="T38" fmla="+- 0 3426 3397"/>
                <a:gd name="T39" fmla="*/ 3426 h 142"/>
                <a:gd name="T40" fmla="+- 0 3826 3488"/>
                <a:gd name="T41" fmla="*/ T40 w 843"/>
                <a:gd name="T42" fmla="+- 0 3397 3397"/>
                <a:gd name="T43" fmla="*/ 3397 h 142"/>
                <a:gd name="T44" fmla="+- 0 3864 3488"/>
                <a:gd name="T45" fmla="*/ T44 w 843"/>
                <a:gd name="T46" fmla="+- 0 3397 3397"/>
                <a:gd name="T47" fmla="*/ 3397 h 142"/>
                <a:gd name="T48" fmla="+- 0 3826 3488"/>
                <a:gd name="T49" fmla="*/ T48 w 843"/>
                <a:gd name="T50" fmla="+- 0 3536 3397"/>
                <a:gd name="T51" fmla="*/ 3536 h 142"/>
                <a:gd name="T52" fmla="+- 0 3941 3488"/>
                <a:gd name="T53" fmla="*/ T52 w 843"/>
                <a:gd name="T54" fmla="+- 0 3435 3397"/>
                <a:gd name="T55" fmla="*/ 3435 h 142"/>
                <a:gd name="T56" fmla="+- 0 3943 3488"/>
                <a:gd name="T57" fmla="*/ T56 w 843"/>
                <a:gd name="T58" fmla="+- 0 3536 3397"/>
                <a:gd name="T59" fmla="*/ 3536 h 142"/>
                <a:gd name="T60" fmla="+- 0 3946 3488"/>
                <a:gd name="T61" fmla="*/ T60 w 843"/>
                <a:gd name="T62" fmla="+- 0 3467 3397"/>
                <a:gd name="T63" fmla="*/ 3467 h 142"/>
                <a:gd name="T64" fmla="+- 0 3957 3488"/>
                <a:gd name="T65" fmla="*/ T64 w 843"/>
                <a:gd name="T66" fmla="+- 0 3457 3397"/>
                <a:gd name="T67" fmla="*/ 3457 h 142"/>
                <a:gd name="T68" fmla="+- 0 4035 3488"/>
                <a:gd name="T69" fmla="*/ T68 w 843"/>
                <a:gd name="T70" fmla="+- 0 3453 3397"/>
                <a:gd name="T71" fmla="*/ 3453 h 142"/>
                <a:gd name="T72" fmla="+- 0 3941 3488"/>
                <a:gd name="T73" fmla="*/ T72 w 843"/>
                <a:gd name="T74" fmla="+- 0 3450 3397"/>
                <a:gd name="T75" fmla="*/ 3450 h 142"/>
                <a:gd name="T76" fmla="+- 0 3981 3488"/>
                <a:gd name="T77" fmla="*/ T76 w 843"/>
                <a:gd name="T78" fmla="+- 0 3453 3397"/>
                <a:gd name="T79" fmla="*/ 3453 h 142"/>
                <a:gd name="T80" fmla="+- 0 3995 3488"/>
                <a:gd name="T81" fmla="*/ T80 w 843"/>
                <a:gd name="T82" fmla="+- 0 3460 3397"/>
                <a:gd name="T83" fmla="*/ 3460 h 142"/>
                <a:gd name="T84" fmla="+- 0 3999 3488"/>
                <a:gd name="T85" fmla="*/ T84 w 843"/>
                <a:gd name="T86" fmla="+- 0 3473 3397"/>
                <a:gd name="T87" fmla="*/ 3473 h 142"/>
                <a:gd name="T88" fmla="+- 0 4038 3488"/>
                <a:gd name="T89" fmla="*/ T88 w 843"/>
                <a:gd name="T90" fmla="+- 0 3465 3397"/>
                <a:gd name="T91" fmla="*/ 3465 h 142"/>
                <a:gd name="T92" fmla="+- 0 3997 3488"/>
                <a:gd name="T93" fmla="*/ T92 w 843"/>
                <a:gd name="T94" fmla="+- 0 3433 3397"/>
                <a:gd name="T95" fmla="*/ 3433 h 142"/>
                <a:gd name="T96" fmla="+- 0 3962 3488"/>
                <a:gd name="T97" fmla="*/ T96 w 843"/>
                <a:gd name="T98" fmla="+- 0 3437 3397"/>
                <a:gd name="T99" fmla="*/ 3437 h 142"/>
                <a:gd name="T100" fmla="+- 0 4034 3488"/>
                <a:gd name="T101" fmla="*/ T100 w 843"/>
                <a:gd name="T102" fmla="+- 0 3450 3397"/>
                <a:gd name="T103" fmla="*/ 3450 h 142"/>
                <a:gd name="T104" fmla="+- 0 4025 3488"/>
                <a:gd name="T105" fmla="*/ T104 w 843"/>
                <a:gd name="T106" fmla="+- 0 3441 3397"/>
                <a:gd name="T107" fmla="*/ 3441 h 142"/>
                <a:gd name="T108" fmla="+- 0 4005 3488"/>
                <a:gd name="T109" fmla="*/ T108 w 843"/>
                <a:gd name="T110" fmla="+- 0 3434 3397"/>
                <a:gd name="T111" fmla="*/ 3434 h 142"/>
                <a:gd name="T112" fmla="+- 0 4121 3488"/>
                <a:gd name="T113" fmla="*/ T112 w 843"/>
                <a:gd name="T114" fmla="+- 0 3434 3397"/>
                <a:gd name="T115" fmla="*/ 3434 h 142"/>
                <a:gd name="T116" fmla="+- 0 4087 3488"/>
                <a:gd name="T117" fmla="*/ T116 w 843"/>
                <a:gd name="T118" fmla="+- 0 3447 3397"/>
                <a:gd name="T119" fmla="*/ 3447 h 142"/>
                <a:gd name="T120" fmla="+- 0 4069 3488"/>
                <a:gd name="T121" fmla="*/ T120 w 843"/>
                <a:gd name="T122" fmla="+- 0 3474 3397"/>
                <a:gd name="T123" fmla="*/ 3474 h 142"/>
                <a:gd name="T124" fmla="+- 0 4073 3488"/>
                <a:gd name="T125" fmla="*/ T124 w 843"/>
                <a:gd name="T126" fmla="+- 0 3512 3397"/>
                <a:gd name="T127" fmla="*/ 3512 h 142"/>
                <a:gd name="T128" fmla="+- 0 4106 3488"/>
                <a:gd name="T129" fmla="*/ T128 w 843"/>
                <a:gd name="T130" fmla="+- 0 3534 3397"/>
                <a:gd name="T131" fmla="*/ 3534 h 142"/>
                <a:gd name="T132" fmla="+- 0 4151 3488"/>
                <a:gd name="T133" fmla="*/ T132 w 843"/>
                <a:gd name="T134" fmla="+- 0 3538 3397"/>
                <a:gd name="T135" fmla="*/ 3538 h 142"/>
                <a:gd name="T136" fmla="+- 0 4179 3488"/>
                <a:gd name="T137" fmla="*/ T136 w 843"/>
                <a:gd name="T138" fmla="+- 0 3531 3397"/>
                <a:gd name="T139" fmla="*/ 3531 h 142"/>
                <a:gd name="T140" fmla="+- 0 4130 3488"/>
                <a:gd name="T141" fmla="*/ T140 w 843"/>
                <a:gd name="T142" fmla="+- 0 3518 3397"/>
                <a:gd name="T143" fmla="*/ 3518 h 142"/>
                <a:gd name="T144" fmla="+- 0 4111 3488"/>
                <a:gd name="T145" fmla="*/ T144 w 843"/>
                <a:gd name="T146" fmla="+- 0 3507 3397"/>
                <a:gd name="T147" fmla="*/ 3507 h 142"/>
                <a:gd name="T148" fmla="+- 0 4205 3488"/>
                <a:gd name="T149" fmla="*/ T148 w 843"/>
                <a:gd name="T150" fmla="+- 0 3493 3397"/>
                <a:gd name="T151" fmla="*/ 3493 h 142"/>
                <a:gd name="T152" fmla="+- 0 4108 3488"/>
                <a:gd name="T153" fmla="*/ T152 w 843"/>
                <a:gd name="T154" fmla="+- 0 3477 3397"/>
                <a:gd name="T155" fmla="*/ 3477 h 142"/>
                <a:gd name="T156" fmla="+- 0 4122 3488"/>
                <a:gd name="T157" fmla="*/ T156 w 843"/>
                <a:gd name="T158" fmla="+- 0 3455 3397"/>
                <a:gd name="T159" fmla="*/ 3455 h 142"/>
                <a:gd name="T160" fmla="+- 0 4187 3488"/>
                <a:gd name="T161" fmla="*/ T160 w 843"/>
                <a:gd name="T162" fmla="+- 0 3448 3397"/>
                <a:gd name="T163" fmla="*/ 3448 h 142"/>
                <a:gd name="T164" fmla="+- 0 4151 3488"/>
                <a:gd name="T165" fmla="*/ T164 w 843"/>
                <a:gd name="T166" fmla="+- 0 3434 3397"/>
                <a:gd name="T167" fmla="*/ 3434 h 142"/>
                <a:gd name="T168" fmla="+- 0 4162 3488"/>
                <a:gd name="T169" fmla="*/ T168 w 843"/>
                <a:gd name="T170" fmla="+- 0 3509 3397"/>
                <a:gd name="T171" fmla="*/ 3509 h 142"/>
                <a:gd name="T172" fmla="+- 0 4150 3488"/>
                <a:gd name="T173" fmla="*/ T172 w 843"/>
                <a:gd name="T174" fmla="+- 0 3517 3397"/>
                <a:gd name="T175" fmla="*/ 3517 h 142"/>
                <a:gd name="T176" fmla="+- 0 4198 3488"/>
                <a:gd name="T177" fmla="*/ T176 w 843"/>
                <a:gd name="T178" fmla="+- 0 3518 3397"/>
                <a:gd name="T179" fmla="*/ 3518 h 142"/>
                <a:gd name="T180" fmla="+- 0 4192 3488"/>
                <a:gd name="T181" fmla="*/ T180 w 843"/>
                <a:gd name="T182" fmla="+- 0 3453 3397"/>
                <a:gd name="T183" fmla="*/ 3453 h 142"/>
                <a:gd name="T184" fmla="+- 0 4158 3488"/>
                <a:gd name="T185" fmla="*/ T184 w 843"/>
                <a:gd name="T186" fmla="+- 0 3459 3397"/>
                <a:gd name="T187" fmla="*/ 3459 h 142"/>
                <a:gd name="T188" fmla="+- 0 4166 3488"/>
                <a:gd name="T189" fmla="*/ T188 w 843"/>
                <a:gd name="T190" fmla="+- 0 3477 3397"/>
                <a:gd name="T191" fmla="*/ 3477 h 142"/>
                <a:gd name="T192" fmla="+- 0 4195 3488"/>
                <a:gd name="T193" fmla="*/ T192 w 843"/>
                <a:gd name="T194" fmla="+- 0 3456 3397"/>
                <a:gd name="T195" fmla="*/ 3456 h 142"/>
                <a:gd name="T196" fmla="+- 0 4236 3488"/>
                <a:gd name="T197" fmla="*/ T196 w 843"/>
                <a:gd name="T198" fmla="+- 0 3435 3397"/>
                <a:gd name="T199" fmla="*/ 3435 h 142"/>
                <a:gd name="T200" fmla="+- 0 4275 3488"/>
                <a:gd name="T201" fmla="*/ T200 w 843"/>
                <a:gd name="T202" fmla="+- 0 3488 3397"/>
                <a:gd name="T203" fmla="*/ 3488 h 142"/>
                <a:gd name="T204" fmla="+- 0 4280 3488"/>
                <a:gd name="T205" fmla="*/ T204 w 843"/>
                <a:gd name="T206" fmla="+- 0 3466 3397"/>
                <a:gd name="T207" fmla="*/ 3466 h 142"/>
                <a:gd name="T208" fmla="+- 0 4296 3488"/>
                <a:gd name="T209" fmla="*/ T208 w 843"/>
                <a:gd name="T210" fmla="+- 0 3457 3397"/>
                <a:gd name="T211" fmla="*/ 3457 h 142"/>
                <a:gd name="T212" fmla="+- 0 4272 3488"/>
                <a:gd name="T213" fmla="*/ T212 w 843"/>
                <a:gd name="T214" fmla="+- 0 3449 3397"/>
                <a:gd name="T215" fmla="*/ 3449 h 142"/>
                <a:gd name="T216" fmla="+- 0 4307 3488"/>
                <a:gd name="T217" fmla="*/ T216 w 843"/>
                <a:gd name="T218" fmla="+- 0 3457 3397"/>
                <a:gd name="T219" fmla="*/ 3457 h 142"/>
                <a:gd name="T220" fmla="+- 0 4321 3488"/>
                <a:gd name="T221" fmla="*/ T220 w 843"/>
                <a:gd name="T222" fmla="+- 0 3457 3397"/>
                <a:gd name="T223" fmla="*/ 3457 h 142"/>
                <a:gd name="T224" fmla="+- 0 4294 3488"/>
                <a:gd name="T225" fmla="*/ T224 w 843"/>
                <a:gd name="T226" fmla="+- 0 3434 3397"/>
                <a:gd name="T227" fmla="*/ 3434 h 142"/>
                <a:gd name="T228" fmla="+- 0 4272 3488"/>
                <a:gd name="T229" fmla="*/ T228 w 843"/>
                <a:gd name="T230" fmla="+- 0 3449 3397"/>
                <a:gd name="T231" fmla="*/ 3449 h 142"/>
                <a:gd name="T232" fmla="+- 0 4323 3488"/>
                <a:gd name="T233" fmla="*/ T232 w 843"/>
                <a:gd name="T234" fmla="+- 0 3434 3397"/>
                <a:gd name="T235" fmla="*/ 3434 h 1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843" h="142">
                  <a:moveTo>
                    <a:pt x="76" y="75"/>
                  </a:moveTo>
                  <a:lnTo>
                    <a:pt x="0" y="75"/>
                  </a:lnTo>
                  <a:lnTo>
                    <a:pt x="0" y="102"/>
                  </a:lnTo>
                  <a:lnTo>
                    <a:pt x="76" y="102"/>
                  </a:lnTo>
                  <a:lnTo>
                    <a:pt x="76" y="75"/>
                  </a:lnTo>
                  <a:close/>
                  <a:moveTo>
                    <a:pt x="160" y="0"/>
                  </a:moveTo>
                  <a:lnTo>
                    <a:pt x="100" y="0"/>
                  </a:lnTo>
                  <a:lnTo>
                    <a:pt x="100" y="139"/>
                  </a:lnTo>
                  <a:lnTo>
                    <a:pt x="137" y="139"/>
                  </a:lnTo>
                  <a:lnTo>
                    <a:pt x="137" y="29"/>
                  </a:lnTo>
                  <a:lnTo>
                    <a:pt x="172" y="29"/>
                  </a:lnTo>
                  <a:lnTo>
                    <a:pt x="160" y="0"/>
                  </a:lnTo>
                  <a:close/>
                  <a:moveTo>
                    <a:pt x="172" y="29"/>
                  </a:moveTo>
                  <a:lnTo>
                    <a:pt x="137" y="29"/>
                  </a:lnTo>
                  <a:lnTo>
                    <a:pt x="177" y="139"/>
                  </a:lnTo>
                  <a:lnTo>
                    <a:pt x="217" y="139"/>
                  </a:lnTo>
                  <a:lnTo>
                    <a:pt x="233" y="95"/>
                  </a:lnTo>
                  <a:lnTo>
                    <a:pt x="197" y="95"/>
                  </a:lnTo>
                  <a:lnTo>
                    <a:pt x="172" y="29"/>
                  </a:lnTo>
                  <a:close/>
                  <a:moveTo>
                    <a:pt x="295" y="29"/>
                  </a:moveTo>
                  <a:lnTo>
                    <a:pt x="257" y="29"/>
                  </a:lnTo>
                  <a:lnTo>
                    <a:pt x="257" y="139"/>
                  </a:lnTo>
                  <a:lnTo>
                    <a:pt x="295" y="139"/>
                  </a:lnTo>
                  <a:lnTo>
                    <a:pt x="295" y="29"/>
                  </a:lnTo>
                  <a:close/>
                  <a:moveTo>
                    <a:pt x="295" y="0"/>
                  </a:moveTo>
                  <a:lnTo>
                    <a:pt x="234" y="0"/>
                  </a:lnTo>
                  <a:lnTo>
                    <a:pt x="197" y="95"/>
                  </a:lnTo>
                  <a:lnTo>
                    <a:pt x="233" y="95"/>
                  </a:lnTo>
                  <a:lnTo>
                    <a:pt x="257" y="29"/>
                  </a:lnTo>
                  <a:lnTo>
                    <a:pt x="295" y="29"/>
                  </a:lnTo>
                  <a:lnTo>
                    <a:pt x="295" y="0"/>
                  </a:lnTo>
                  <a:close/>
                  <a:moveTo>
                    <a:pt x="376" y="0"/>
                  </a:moveTo>
                  <a:lnTo>
                    <a:pt x="338" y="0"/>
                  </a:lnTo>
                  <a:lnTo>
                    <a:pt x="338" y="24"/>
                  </a:lnTo>
                  <a:lnTo>
                    <a:pt x="376" y="24"/>
                  </a:lnTo>
                  <a:lnTo>
                    <a:pt x="376" y="0"/>
                  </a:lnTo>
                  <a:close/>
                  <a:moveTo>
                    <a:pt x="376" y="38"/>
                  </a:moveTo>
                  <a:lnTo>
                    <a:pt x="338" y="38"/>
                  </a:lnTo>
                  <a:lnTo>
                    <a:pt x="338" y="139"/>
                  </a:lnTo>
                  <a:lnTo>
                    <a:pt x="376" y="139"/>
                  </a:lnTo>
                  <a:lnTo>
                    <a:pt x="376" y="38"/>
                  </a:lnTo>
                  <a:close/>
                  <a:moveTo>
                    <a:pt x="453" y="38"/>
                  </a:moveTo>
                  <a:lnTo>
                    <a:pt x="417" y="38"/>
                  </a:lnTo>
                  <a:lnTo>
                    <a:pt x="417" y="139"/>
                  </a:lnTo>
                  <a:lnTo>
                    <a:pt x="455" y="139"/>
                  </a:lnTo>
                  <a:lnTo>
                    <a:pt x="455" y="82"/>
                  </a:lnTo>
                  <a:lnTo>
                    <a:pt x="456" y="74"/>
                  </a:lnTo>
                  <a:lnTo>
                    <a:pt x="458" y="70"/>
                  </a:lnTo>
                  <a:lnTo>
                    <a:pt x="460" y="66"/>
                  </a:lnTo>
                  <a:lnTo>
                    <a:pt x="464" y="62"/>
                  </a:lnTo>
                  <a:lnTo>
                    <a:pt x="469" y="60"/>
                  </a:lnTo>
                  <a:lnTo>
                    <a:pt x="475" y="57"/>
                  </a:lnTo>
                  <a:lnTo>
                    <a:pt x="481" y="56"/>
                  </a:lnTo>
                  <a:lnTo>
                    <a:pt x="547" y="56"/>
                  </a:lnTo>
                  <a:lnTo>
                    <a:pt x="547" y="54"/>
                  </a:lnTo>
                  <a:lnTo>
                    <a:pt x="546" y="53"/>
                  </a:lnTo>
                  <a:lnTo>
                    <a:pt x="453" y="53"/>
                  </a:lnTo>
                  <a:lnTo>
                    <a:pt x="453" y="38"/>
                  </a:lnTo>
                  <a:close/>
                  <a:moveTo>
                    <a:pt x="547" y="56"/>
                  </a:moveTo>
                  <a:lnTo>
                    <a:pt x="493" y="56"/>
                  </a:lnTo>
                  <a:lnTo>
                    <a:pt x="497" y="57"/>
                  </a:lnTo>
                  <a:lnTo>
                    <a:pt x="505" y="61"/>
                  </a:lnTo>
                  <a:lnTo>
                    <a:pt x="507" y="63"/>
                  </a:lnTo>
                  <a:lnTo>
                    <a:pt x="509" y="66"/>
                  </a:lnTo>
                  <a:lnTo>
                    <a:pt x="510" y="69"/>
                  </a:lnTo>
                  <a:lnTo>
                    <a:pt x="511" y="76"/>
                  </a:lnTo>
                  <a:lnTo>
                    <a:pt x="511" y="139"/>
                  </a:lnTo>
                  <a:lnTo>
                    <a:pt x="550" y="139"/>
                  </a:lnTo>
                  <a:lnTo>
                    <a:pt x="550" y="68"/>
                  </a:lnTo>
                  <a:lnTo>
                    <a:pt x="549" y="62"/>
                  </a:lnTo>
                  <a:lnTo>
                    <a:pt x="547" y="56"/>
                  </a:lnTo>
                  <a:close/>
                  <a:moveTo>
                    <a:pt x="509" y="36"/>
                  </a:moveTo>
                  <a:lnTo>
                    <a:pt x="501" y="36"/>
                  </a:lnTo>
                  <a:lnTo>
                    <a:pt x="487" y="37"/>
                  </a:lnTo>
                  <a:lnTo>
                    <a:pt x="474" y="40"/>
                  </a:lnTo>
                  <a:lnTo>
                    <a:pt x="463" y="45"/>
                  </a:lnTo>
                  <a:lnTo>
                    <a:pt x="453" y="53"/>
                  </a:lnTo>
                  <a:lnTo>
                    <a:pt x="546" y="53"/>
                  </a:lnTo>
                  <a:lnTo>
                    <a:pt x="544" y="50"/>
                  </a:lnTo>
                  <a:lnTo>
                    <a:pt x="540" y="47"/>
                  </a:lnTo>
                  <a:lnTo>
                    <a:pt x="537" y="44"/>
                  </a:lnTo>
                  <a:lnTo>
                    <a:pt x="531" y="41"/>
                  </a:lnTo>
                  <a:lnTo>
                    <a:pt x="524" y="39"/>
                  </a:lnTo>
                  <a:lnTo>
                    <a:pt x="517" y="37"/>
                  </a:lnTo>
                  <a:lnTo>
                    <a:pt x="509" y="36"/>
                  </a:lnTo>
                  <a:close/>
                  <a:moveTo>
                    <a:pt x="647" y="36"/>
                  </a:moveTo>
                  <a:lnTo>
                    <a:pt x="633" y="37"/>
                  </a:lnTo>
                  <a:lnTo>
                    <a:pt x="620" y="39"/>
                  </a:lnTo>
                  <a:lnTo>
                    <a:pt x="609" y="44"/>
                  </a:lnTo>
                  <a:lnTo>
                    <a:pt x="599" y="50"/>
                  </a:lnTo>
                  <a:lnTo>
                    <a:pt x="591" y="58"/>
                  </a:lnTo>
                  <a:lnTo>
                    <a:pt x="585" y="67"/>
                  </a:lnTo>
                  <a:lnTo>
                    <a:pt x="581" y="77"/>
                  </a:lnTo>
                  <a:lnTo>
                    <a:pt x="580" y="89"/>
                  </a:lnTo>
                  <a:lnTo>
                    <a:pt x="580" y="103"/>
                  </a:lnTo>
                  <a:lnTo>
                    <a:pt x="585" y="115"/>
                  </a:lnTo>
                  <a:lnTo>
                    <a:pt x="594" y="124"/>
                  </a:lnTo>
                  <a:lnTo>
                    <a:pt x="605" y="131"/>
                  </a:lnTo>
                  <a:lnTo>
                    <a:pt x="618" y="137"/>
                  </a:lnTo>
                  <a:lnTo>
                    <a:pt x="633" y="140"/>
                  </a:lnTo>
                  <a:lnTo>
                    <a:pt x="651" y="141"/>
                  </a:lnTo>
                  <a:lnTo>
                    <a:pt x="663" y="141"/>
                  </a:lnTo>
                  <a:lnTo>
                    <a:pt x="673" y="139"/>
                  </a:lnTo>
                  <a:lnTo>
                    <a:pt x="683" y="137"/>
                  </a:lnTo>
                  <a:lnTo>
                    <a:pt x="691" y="134"/>
                  </a:lnTo>
                  <a:lnTo>
                    <a:pt x="702" y="128"/>
                  </a:lnTo>
                  <a:lnTo>
                    <a:pt x="710" y="121"/>
                  </a:lnTo>
                  <a:lnTo>
                    <a:pt x="642" y="121"/>
                  </a:lnTo>
                  <a:lnTo>
                    <a:pt x="635" y="119"/>
                  </a:lnTo>
                  <a:lnTo>
                    <a:pt x="629" y="115"/>
                  </a:lnTo>
                  <a:lnTo>
                    <a:pt x="623" y="110"/>
                  </a:lnTo>
                  <a:lnTo>
                    <a:pt x="620" y="104"/>
                  </a:lnTo>
                  <a:lnTo>
                    <a:pt x="620" y="96"/>
                  </a:lnTo>
                  <a:lnTo>
                    <a:pt x="717" y="96"/>
                  </a:lnTo>
                  <a:lnTo>
                    <a:pt x="716" y="82"/>
                  </a:lnTo>
                  <a:lnTo>
                    <a:pt x="715" y="80"/>
                  </a:lnTo>
                  <a:lnTo>
                    <a:pt x="620" y="80"/>
                  </a:lnTo>
                  <a:lnTo>
                    <a:pt x="620" y="73"/>
                  </a:lnTo>
                  <a:lnTo>
                    <a:pt x="623" y="67"/>
                  </a:lnTo>
                  <a:lnTo>
                    <a:pt x="634" y="58"/>
                  </a:lnTo>
                  <a:lnTo>
                    <a:pt x="641" y="56"/>
                  </a:lnTo>
                  <a:lnTo>
                    <a:pt x="704" y="56"/>
                  </a:lnTo>
                  <a:lnTo>
                    <a:pt x="699" y="51"/>
                  </a:lnTo>
                  <a:lnTo>
                    <a:pt x="688" y="44"/>
                  </a:lnTo>
                  <a:lnTo>
                    <a:pt x="676" y="39"/>
                  </a:lnTo>
                  <a:lnTo>
                    <a:pt x="663" y="37"/>
                  </a:lnTo>
                  <a:lnTo>
                    <a:pt x="647" y="36"/>
                  </a:lnTo>
                  <a:close/>
                  <a:moveTo>
                    <a:pt x="676" y="107"/>
                  </a:moveTo>
                  <a:lnTo>
                    <a:pt x="674" y="112"/>
                  </a:lnTo>
                  <a:lnTo>
                    <a:pt x="671" y="115"/>
                  </a:lnTo>
                  <a:lnTo>
                    <a:pt x="667" y="118"/>
                  </a:lnTo>
                  <a:lnTo>
                    <a:pt x="662" y="120"/>
                  </a:lnTo>
                  <a:lnTo>
                    <a:pt x="657" y="121"/>
                  </a:lnTo>
                  <a:lnTo>
                    <a:pt x="710" y="121"/>
                  </a:lnTo>
                  <a:lnTo>
                    <a:pt x="715" y="111"/>
                  </a:lnTo>
                  <a:lnTo>
                    <a:pt x="676" y="107"/>
                  </a:lnTo>
                  <a:close/>
                  <a:moveTo>
                    <a:pt x="704" y="56"/>
                  </a:moveTo>
                  <a:lnTo>
                    <a:pt x="657" y="56"/>
                  </a:lnTo>
                  <a:lnTo>
                    <a:pt x="664" y="58"/>
                  </a:lnTo>
                  <a:lnTo>
                    <a:pt x="670" y="62"/>
                  </a:lnTo>
                  <a:lnTo>
                    <a:pt x="675" y="66"/>
                  </a:lnTo>
                  <a:lnTo>
                    <a:pt x="678" y="72"/>
                  </a:lnTo>
                  <a:lnTo>
                    <a:pt x="678" y="80"/>
                  </a:lnTo>
                  <a:lnTo>
                    <a:pt x="715" y="80"/>
                  </a:lnTo>
                  <a:lnTo>
                    <a:pt x="713" y="69"/>
                  </a:lnTo>
                  <a:lnTo>
                    <a:pt x="707" y="59"/>
                  </a:lnTo>
                  <a:lnTo>
                    <a:pt x="704" y="56"/>
                  </a:lnTo>
                  <a:close/>
                  <a:moveTo>
                    <a:pt x="784" y="38"/>
                  </a:moveTo>
                  <a:lnTo>
                    <a:pt x="748" y="38"/>
                  </a:lnTo>
                  <a:lnTo>
                    <a:pt x="748" y="139"/>
                  </a:lnTo>
                  <a:lnTo>
                    <a:pt x="787" y="139"/>
                  </a:lnTo>
                  <a:lnTo>
                    <a:pt x="787" y="91"/>
                  </a:lnTo>
                  <a:lnTo>
                    <a:pt x="788" y="79"/>
                  </a:lnTo>
                  <a:lnTo>
                    <a:pt x="790" y="74"/>
                  </a:lnTo>
                  <a:lnTo>
                    <a:pt x="792" y="69"/>
                  </a:lnTo>
                  <a:lnTo>
                    <a:pt x="795" y="65"/>
                  </a:lnTo>
                  <a:lnTo>
                    <a:pt x="803" y="61"/>
                  </a:lnTo>
                  <a:lnTo>
                    <a:pt x="808" y="60"/>
                  </a:lnTo>
                  <a:lnTo>
                    <a:pt x="833" y="60"/>
                  </a:lnTo>
                  <a:lnTo>
                    <a:pt x="837" y="52"/>
                  </a:lnTo>
                  <a:lnTo>
                    <a:pt x="784" y="52"/>
                  </a:lnTo>
                  <a:lnTo>
                    <a:pt x="784" y="38"/>
                  </a:lnTo>
                  <a:close/>
                  <a:moveTo>
                    <a:pt x="833" y="60"/>
                  </a:moveTo>
                  <a:lnTo>
                    <a:pt x="819" y="60"/>
                  </a:lnTo>
                  <a:lnTo>
                    <a:pt x="825" y="61"/>
                  </a:lnTo>
                  <a:lnTo>
                    <a:pt x="831" y="64"/>
                  </a:lnTo>
                  <a:lnTo>
                    <a:pt x="833" y="60"/>
                  </a:lnTo>
                  <a:close/>
                  <a:moveTo>
                    <a:pt x="827" y="36"/>
                  </a:moveTo>
                  <a:lnTo>
                    <a:pt x="811" y="36"/>
                  </a:lnTo>
                  <a:lnTo>
                    <a:pt x="806" y="37"/>
                  </a:lnTo>
                  <a:lnTo>
                    <a:pt x="796" y="41"/>
                  </a:lnTo>
                  <a:lnTo>
                    <a:pt x="790" y="46"/>
                  </a:lnTo>
                  <a:lnTo>
                    <a:pt x="784" y="52"/>
                  </a:lnTo>
                  <a:lnTo>
                    <a:pt x="837" y="52"/>
                  </a:lnTo>
                  <a:lnTo>
                    <a:pt x="843" y="41"/>
                  </a:lnTo>
                  <a:lnTo>
                    <a:pt x="835" y="37"/>
                  </a:lnTo>
                  <a:lnTo>
                    <a:pt x="82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" y="3376"/>
              <a:ext cx="690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2109"/>
              <a:ext cx="1584" cy="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" y="2994"/>
              <a:ext cx="811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3250"/>
              <a:ext cx="409" cy="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2408"/>
              <a:ext cx="831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2941"/>
              <a:ext cx="747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" y="3304"/>
              <a:ext cx="740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3199"/>
              <a:ext cx="785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" y="2371"/>
              <a:ext cx="831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" y="2944"/>
              <a:ext cx="970" cy="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" y="2474"/>
              <a:ext cx="469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" y="2108"/>
              <a:ext cx="1833" cy="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333"/>
              <a:ext cx="893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2874"/>
              <a:ext cx="488" cy="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442"/>
              <a:ext cx="716" cy="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7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2376"/>
              <a:ext cx="763" cy="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" y="3237"/>
              <a:ext cx="514" cy="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" y="186"/>
              <a:ext cx="7426" cy="1500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848" y="260"/>
              <a:ext cx="2439" cy="1311"/>
            </a:xfrm>
            <a:prstGeom prst="rect">
              <a:avLst/>
            </a:prstGeom>
            <a:noFill/>
            <a:ln w="8247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943" y="261"/>
              <a:ext cx="1755" cy="1311"/>
            </a:xfrm>
            <a:prstGeom prst="rect">
              <a:avLst/>
            </a:prstGeom>
            <a:noFill/>
            <a:ln w="8702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" y="1015"/>
              <a:ext cx="2285" cy="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" y="645"/>
              <a:ext cx="2082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02" y="261"/>
              <a:ext cx="2603" cy="1311"/>
            </a:xfrm>
            <a:prstGeom prst="rect">
              <a:avLst/>
            </a:prstGeom>
            <a:noFill/>
            <a:ln w="8173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pic>
          <p:nvPicPr>
            <p:cNvPr id="37" name="Picture 35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" y="579"/>
              <a:ext cx="2339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367"/>
              <a:ext cx="1957" cy="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7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346"/>
              <a:ext cx="1150" cy="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" y="377"/>
              <a:ext cx="2109" cy="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0" y="6"/>
              <a:ext cx="3033" cy="181"/>
            </a:xfrm>
            <a:custGeom>
              <a:avLst/>
              <a:gdLst>
                <a:gd name="T0" fmla="+- 0 84 40"/>
                <a:gd name="T1" fmla="*/ T0 w 3033"/>
                <a:gd name="T2" fmla="+- 0 6 6"/>
                <a:gd name="T3" fmla="*/ 6 h 181"/>
                <a:gd name="T4" fmla="+- 0 3029 40"/>
                <a:gd name="T5" fmla="*/ T4 w 3033"/>
                <a:gd name="T6" fmla="+- 0 6 6"/>
                <a:gd name="T7" fmla="*/ 6 h 181"/>
                <a:gd name="T8" fmla="+- 0 3073 40"/>
                <a:gd name="T9" fmla="*/ T8 w 3033"/>
                <a:gd name="T10" fmla="+- 0 36 6"/>
                <a:gd name="T11" fmla="*/ 36 h 181"/>
                <a:gd name="T12" fmla="+- 0 3073 40"/>
                <a:gd name="T13" fmla="*/ T12 w 3033"/>
                <a:gd name="T14" fmla="+- 0 186 6"/>
                <a:gd name="T15" fmla="*/ 186 h 181"/>
                <a:gd name="T16" fmla="+- 0 40 40"/>
                <a:gd name="T17" fmla="*/ T16 w 3033"/>
                <a:gd name="T18" fmla="+- 0 186 6"/>
                <a:gd name="T19" fmla="*/ 186 h 181"/>
                <a:gd name="T20" fmla="+- 0 40 40"/>
                <a:gd name="T21" fmla="*/ T20 w 3033"/>
                <a:gd name="T22" fmla="+- 0 36 6"/>
                <a:gd name="T23" fmla="*/ 36 h 181"/>
                <a:gd name="T24" fmla="+- 0 84 40"/>
                <a:gd name="T25" fmla="*/ T24 w 3033"/>
                <a:gd name="T26" fmla="+- 0 6 6"/>
                <a:gd name="T27" fmla="*/ 6 h 1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033" h="181">
                  <a:moveTo>
                    <a:pt x="44" y="0"/>
                  </a:moveTo>
                  <a:lnTo>
                    <a:pt x="2989" y="0"/>
                  </a:lnTo>
                  <a:lnTo>
                    <a:pt x="3033" y="30"/>
                  </a:lnTo>
                  <a:lnTo>
                    <a:pt x="3033" y="180"/>
                  </a:lnTo>
                  <a:lnTo>
                    <a:pt x="0" y="180"/>
                  </a:lnTo>
                  <a:lnTo>
                    <a:pt x="0" y="30"/>
                  </a:lnTo>
                  <a:lnTo>
                    <a:pt x="44" y="0"/>
                  </a:lnTo>
                  <a:close/>
                </a:path>
              </a:pathLst>
            </a:custGeom>
            <a:noFill/>
            <a:ln w="7499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pic>
          <p:nvPicPr>
            <p:cNvPr id="42" name="Picture 4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" y="63"/>
              <a:ext cx="2646" cy="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1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" y="1756"/>
              <a:ext cx="2185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0" y="3848"/>
              <a:ext cx="7419" cy="871"/>
            </a:xfrm>
            <a:prstGeom prst="rect">
              <a:avLst/>
            </a:prstGeom>
            <a:noFill/>
            <a:ln w="753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pic>
          <p:nvPicPr>
            <p:cNvPr id="45" name="Picture 4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" y="4003"/>
              <a:ext cx="1405" cy="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4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" y="3919"/>
              <a:ext cx="1127" cy="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5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" y="4196"/>
              <a:ext cx="1310" cy="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6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" y="3895"/>
              <a:ext cx="1127" cy="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AutoShape 47"/>
            <p:cNvSpPr>
              <a:spLocks/>
            </p:cNvSpPr>
            <p:nvPr/>
          </p:nvSpPr>
          <p:spPr bwMode="auto">
            <a:xfrm>
              <a:off x="1951" y="4440"/>
              <a:ext cx="418" cy="83"/>
            </a:xfrm>
            <a:custGeom>
              <a:avLst/>
              <a:gdLst>
                <a:gd name="T0" fmla="+- 0 1951 1951"/>
                <a:gd name="T1" fmla="*/ T0 w 418"/>
                <a:gd name="T2" fmla="+- 0 4521 4440"/>
                <a:gd name="T3" fmla="*/ 4521 h 83"/>
                <a:gd name="T4" fmla="+- 0 2044 1951"/>
                <a:gd name="T5" fmla="*/ T4 w 418"/>
                <a:gd name="T6" fmla="+- 0 4486 4440"/>
                <a:gd name="T7" fmla="*/ 4486 h 83"/>
                <a:gd name="T8" fmla="+- 0 1975 1951"/>
                <a:gd name="T9" fmla="*/ T8 w 418"/>
                <a:gd name="T10" fmla="+- 0 4441 4440"/>
                <a:gd name="T11" fmla="*/ 4441 h 83"/>
                <a:gd name="T12" fmla="+- 0 2021 1951"/>
                <a:gd name="T13" fmla="*/ T12 w 418"/>
                <a:gd name="T14" fmla="+- 0 4521 4440"/>
                <a:gd name="T15" fmla="*/ 4521 h 83"/>
                <a:gd name="T16" fmla="+- 0 2044 1951"/>
                <a:gd name="T17" fmla="*/ T16 w 418"/>
                <a:gd name="T18" fmla="+- 0 4441 4440"/>
                <a:gd name="T19" fmla="*/ 4441 h 83"/>
                <a:gd name="T20" fmla="+- 0 2044 1951"/>
                <a:gd name="T21" fmla="*/ T20 w 418"/>
                <a:gd name="T22" fmla="+- 0 4473 4440"/>
                <a:gd name="T23" fmla="*/ 4473 h 83"/>
                <a:gd name="T24" fmla="+- 0 2066 1951"/>
                <a:gd name="T25" fmla="*/ T24 w 418"/>
                <a:gd name="T26" fmla="+- 0 4441 4440"/>
                <a:gd name="T27" fmla="*/ 4441 h 83"/>
                <a:gd name="T28" fmla="+- 0 2126 1951"/>
                <a:gd name="T29" fmla="*/ T28 w 418"/>
                <a:gd name="T30" fmla="+- 0 4521 4440"/>
                <a:gd name="T31" fmla="*/ 4521 h 83"/>
                <a:gd name="T32" fmla="+- 0 2148 1951"/>
                <a:gd name="T33" fmla="*/ T32 w 418"/>
                <a:gd name="T34" fmla="+- 0 4513 4440"/>
                <a:gd name="T35" fmla="*/ 4513 h 83"/>
                <a:gd name="T36" fmla="+- 0 2090 1951"/>
                <a:gd name="T37" fmla="*/ T36 w 418"/>
                <a:gd name="T38" fmla="+- 0 4508 4440"/>
                <a:gd name="T39" fmla="*/ 4508 h 83"/>
                <a:gd name="T40" fmla="+- 0 2154 1951"/>
                <a:gd name="T41" fmla="*/ T40 w 418"/>
                <a:gd name="T42" fmla="+- 0 4454 4440"/>
                <a:gd name="T43" fmla="*/ 4454 h 83"/>
                <a:gd name="T44" fmla="+- 0 2138 1951"/>
                <a:gd name="T45" fmla="*/ T44 w 418"/>
                <a:gd name="T46" fmla="+- 0 4444 4440"/>
                <a:gd name="T47" fmla="*/ 4444 h 83"/>
                <a:gd name="T48" fmla="+- 0 2119 1951"/>
                <a:gd name="T49" fmla="*/ T48 w 418"/>
                <a:gd name="T50" fmla="+- 0 4441 4440"/>
                <a:gd name="T51" fmla="*/ 4441 h 83"/>
                <a:gd name="T52" fmla="+- 0 2116 1951"/>
                <a:gd name="T53" fmla="*/ T52 w 418"/>
                <a:gd name="T54" fmla="+- 0 4455 4440"/>
                <a:gd name="T55" fmla="*/ 4455 h 83"/>
                <a:gd name="T56" fmla="+- 0 2128 1951"/>
                <a:gd name="T57" fmla="*/ T56 w 418"/>
                <a:gd name="T58" fmla="+- 0 4457 4440"/>
                <a:gd name="T59" fmla="*/ 4457 h 83"/>
                <a:gd name="T60" fmla="+- 0 2137 1951"/>
                <a:gd name="T61" fmla="*/ T60 w 418"/>
                <a:gd name="T62" fmla="+- 0 4467 4440"/>
                <a:gd name="T63" fmla="*/ 4467 h 83"/>
                <a:gd name="T64" fmla="+- 0 2140 1951"/>
                <a:gd name="T65" fmla="*/ T64 w 418"/>
                <a:gd name="T66" fmla="+- 0 4487 4440"/>
                <a:gd name="T67" fmla="*/ 4487 h 83"/>
                <a:gd name="T68" fmla="+- 0 2136 1951"/>
                <a:gd name="T69" fmla="*/ T68 w 418"/>
                <a:gd name="T70" fmla="+- 0 4500 4440"/>
                <a:gd name="T71" fmla="*/ 4500 h 83"/>
                <a:gd name="T72" fmla="+- 0 2129 1951"/>
                <a:gd name="T73" fmla="*/ T72 w 418"/>
                <a:gd name="T74" fmla="+- 0 4505 4440"/>
                <a:gd name="T75" fmla="*/ 4505 h 83"/>
                <a:gd name="T76" fmla="+- 0 2119 1951"/>
                <a:gd name="T77" fmla="*/ T76 w 418"/>
                <a:gd name="T78" fmla="+- 0 4507 4440"/>
                <a:gd name="T79" fmla="*/ 4507 h 83"/>
                <a:gd name="T80" fmla="+- 0 2157 1951"/>
                <a:gd name="T81" fmla="*/ T80 w 418"/>
                <a:gd name="T82" fmla="+- 0 4505 4440"/>
                <a:gd name="T83" fmla="*/ 4505 h 83"/>
                <a:gd name="T84" fmla="+- 0 2164 1951"/>
                <a:gd name="T85" fmla="*/ T84 w 418"/>
                <a:gd name="T86" fmla="+- 0 4489 4440"/>
                <a:gd name="T87" fmla="*/ 4489 h 83"/>
                <a:gd name="T88" fmla="+- 0 2160 1951"/>
                <a:gd name="T89" fmla="*/ T88 w 418"/>
                <a:gd name="T90" fmla="+- 0 4463 4440"/>
                <a:gd name="T91" fmla="*/ 4463 h 83"/>
                <a:gd name="T92" fmla="+- 0 2262 1951"/>
                <a:gd name="T93" fmla="*/ T92 w 418"/>
                <a:gd name="T94" fmla="+- 0 4441 4440"/>
                <a:gd name="T95" fmla="*/ 4441 h 83"/>
                <a:gd name="T96" fmla="+- 0 2205 1951"/>
                <a:gd name="T97" fmla="*/ T96 w 418"/>
                <a:gd name="T98" fmla="+- 0 4521 4440"/>
                <a:gd name="T99" fmla="*/ 4521 h 83"/>
                <a:gd name="T100" fmla="+- 0 2254 1951"/>
                <a:gd name="T101" fmla="*/ T100 w 418"/>
                <a:gd name="T102" fmla="+- 0 4474 4440"/>
                <a:gd name="T103" fmla="*/ 4474 h 83"/>
                <a:gd name="T104" fmla="+- 0 2262 1951"/>
                <a:gd name="T105" fmla="*/ T104 w 418"/>
                <a:gd name="T106" fmla="+- 0 4455 4440"/>
                <a:gd name="T107" fmla="*/ 4455 h 83"/>
                <a:gd name="T108" fmla="+- 0 2273 1951"/>
                <a:gd name="T109" fmla="*/ T108 w 418"/>
                <a:gd name="T110" fmla="+- 0 4495 4440"/>
                <a:gd name="T111" fmla="*/ 4495 h 83"/>
                <a:gd name="T112" fmla="+- 0 2295 1951"/>
                <a:gd name="T113" fmla="*/ T112 w 418"/>
                <a:gd name="T114" fmla="+- 0 4520 4440"/>
                <a:gd name="T115" fmla="*/ 4520 h 83"/>
                <a:gd name="T116" fmla="+- 0 2340 1951"/>
                <a:gd name="T117" fmla="*/ T116 w 418"/>
                <a:gd name="T118" fmla="+- 0 4522 4440"/>
                <a:gd name="T119" fmla="*/ 4522 h 83"/>
                <a:gd name="T120" fmla="+- 0 2359 1951"/>
                <a:gd name="T121" fmla="*/ T120 w 418"/>
                <a:gd name="T122" fmla="+- 0 4515 4440"/>
                <a:gd name="T123" fmla="*/ 4515 h 83"/>
                <a:gd name="T124" fmla="+- 0 2315 1951"/>
                <a:gd name="T125" fmla="*/ T124 w 418"/>
                <a:gd name="T126" fmla="+- 0 4509 4440"/>
                <a:gd name="T127" fmla="*/ 4509 h 83"/>
                <a:gd name="T128" fmla="+- 0 2300 1951"/>
                <a:gd name="T129" fmla="*/ T128 w 418"/>
                <a:gd name="T130" fmla="+- 0 4503 4440"/>
                <a:gd name="T131" fmla="*/ 4503 h 83"/>
                <a:gd name="T132" fmla="+- 0 2335 1951"/>
                <a:gd name="T133" fmla="*/ T132 w 418"/>
                <a:gd name="T134" fmla="+- 0 4440 4440"/>
                <a:gd name="T135" fmla="*/ 4440 h 83"/>
                <a:gd name="T136" fmla="+- 0 2291 1951"/>
                <a:gd name="T137" fmla="*/ T136 w 418"/>
                <a:gd name="T138" fmla="+- 0 4444 4440"/>
                <a:gd name="T139" fmla="*/ 4444 h 83"/>
                <a:gd name="T140" fmla="+- 0 2278 1951"/>
                <a:gd name="T141" fmla="*/ T140 w 418"/>
                <a:gd name="T142" fmla="+- 0 4458 4440"/>
                <a:gd name="T143" fmla="*/ 4458 h 83"/>
                <a:gd name="T144" fmla="+- 0 2293 1951"/>
                <a:gd name="T145" fmla="*/ T144 w 418"/>
                <a:gd name="T146" fmla="+- 0 4481 4440"/>
                <a:gd name="T147" fmla="*/ 4481 h 83"/>
                <a:gd name="T148" fmla="+- 0 2331 1951"/>
                <a:gd name="T149" fmla="*/ T148 w 418"/>
                <a:gd name="T150" fmla="+- 0 4489 4440"/>
                <a:gd name="T151" fmla="*/ 4489 h 83"/>
                <a:gd name="T152" fmla="+- 0 2342 1951"/>
                <a:gd name="T153" fmla="*/ T152 w 418"/>
                <a:gd name="T154" fmla="+- 0 4493 4440"/>
                <a:gd name="T155" fmla="*/ 4493 h 83"/>
                <a:gd name="T156" fmla="+- 0 2345 1951"/>
                <a:gd name="T157" fmla="*/ T156 w 418"/>
                <a:gd name="T158" fmla="+- 0 4501 4440"/>
                <a:gd name="T159" fmla="*/ 4501 h 83"/>
                <a:gd name="T160" fmla="+- 0 2329 1951"/>
                <a:gd name="T161" fmla="*/ T160 w 418"/>
                <a:gd name="T162" fmla="+- 0 4509 4440"/>
                <a:gd name="T163" fmla="*/ 4509 h 83"/>
                <a:gd name="T164" fmla="+- 0 2368 1951"/>
                <a:gd name="T165" fmla="*/ T164 w 418"/>
                <a:gd name="T166" fmla="+- 0 4502 4440"/>
                <a:gd name="T167" fmla="*/ 4502 h 83"/>
                <a:gd name="T168" fmla="+- 0 2360 1951"/>
                <a:gd name="T169" fmla="*/ T168 w 418"/>
                <a:gd name="T170" fmla="+- 0 4482 4440"/>
                <a:gd name="T171" fmla="*/ 4482 h 83"/>
                <a:gd name="T172" fmla="+- 0 2345 1951"/>
                <a:gd name="T173" fmla="*/ T172 w 418"/>
                <a:gd name="T174" fmla="+- 0 4475 4440"/>
                <a:gd name="T175" fmla="*/ 4475 h 83"/>
                <a:gd name="T176" fmla="+- 0 2307 1951"/>
                <a:gd name="T177" fmla="*/ T176 w 418"/>
                <a:gd name="T178" fmla="+- 0 4468 4440"/>
                <a:gd name="T179" fmla="*/ 4468 h 83"/>
                <a:gd name="T180" fmla="+- 0 2300 1951"/>
                <a:gd name="T181" fmla="*/ T180 w 418"/>
                <a:gd name="T182" fmla="+- 0 4459 4440"/>
                <a:gd name="T183" fmla="*/ 4459 h 83"/>
                <a:gd name="T184" fmla="+- 0 2313 1951"/>
                <a:gd name="T185" fmla="*/ T184 w 418"/>
                <a:gd name="T186" fmla="+- 0 4453 4440"/>
                <a:gd name="T187" fmla="*/ 4453 h 83"/>
                <a:gd name="T188" fmla="+- 0 2353 1951"/>
                <a:gd name="T189" fmla="*/ T188 w 418"/>
                <a:gd name="T190" fmla="+- 0 4446 4440"/>
                <a:gd name="T191" fmla="*/ 4446 h 83"/>
                <a:gd name="T192" fmla="+- 0 2362 1951"/>
                <a:gd name="T193" fmla="*/ T192 w 418"/>
                <a:gd name="T194" fmla="+- 0 4453 4440"/>
                <a:gd name="T195" fmla="*/ 4453 h 83"/>
                <a:gd name="T196" fmla="+- 0 2335 1951"/>
                <a:gd name="T197" fmla="*/ T196 w 418"/>
                <a:gd name="T198" fmla="+- 0 4456 4440"/>
                <a:gd name="T199" fmla="*/ 4456 h 83"/>
                <a:gd name="T200" fmla="+- 0 2341 1951"/>
                <a:gd name="T201" fmla="*/ T200 w 418"/>
                <a:gd name="T202" fmla="+- 0 4465 4440"/>
                <a:gd name="T203" fmla="*/ 4465 h 83"/>
                <a:gd name="T204" fmla="+- 0 2362 1951"/>
                <a:gd name="T205" fmla="*/ T204 w 418"/>
                <a:gd name="T206" fmla="+- 0 4453 4440"/>
                <a:gd name="T207" fmla="*/ 4453 h 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418" h="83">
                  <a:moveTo>
                    <a:pt x="24" y="1"/>
                  </a:moveTo>
                  <a:lnTo>
                    <a:pt x="0" y="1"/>
                  </a:lnTo>
                  <a:lnTo>
                    <a:pt x="0" y="81"/>
                  </a:lnTo>
                  <a:lnTo>
                    <a:pt x="24" y="81"/>
                  </a:lnTo>
                  <a:lnTo>
                    <a:pt x="24" y="46"/>
                  </a:lnTo>
                  <a:lnTo>
                    <a:pt x="93" y="46"/>
                  </a:lnTo>
                  <a:lnTo>
                    <a:pt x="93" y="33"/>
                  </a:lnTo>
                  <a:lnTo>
                    <a:pt x="24" y="33"/>
                  </a:lnTo>
                  <a:lnTo>
                    <a:pt x="24" y="1"/>
                  </a:lnTo>
                  <a:close/>
                  <a:moveTo>
                    <a:pt x="93" y="46"/>
                  </a:moveTo>
                  <a:lnTo>
                    <a:pt x="70" y="46"/>
                  </a:lnTo>
                  <a:lnTo>
                    <a:pt x="70" y="81"/>
                  </a:lnTo>
                  <a:lnTo>
                    <a:pt x="93" y="81"/>
                  </a:lnTo>
                  <a:lnTo>
                    <a:pt x="93" y="46"/>
                  </a:lnTo>
                  <a:close/>
                  <a:moveTo>
                    <a:pt x="93" y="1"/>
                  </a:moveTo>
                  <a:lnTo>
                    <a:pt x="70" y="1"/>
                  </a:lnTo>
                  <a:lnTo>
                    <a:pt x="70" y="33"/>
                  </a:lnTo>
                  <a:lnTo>
                    <a:pt x="93" y="33"/>
                  </a:lnTo>
                  <a:lnTo>
                    <a:pt x="93" y="1"/>
                  </a:lnTo>
                  <a:close/>
                  <a:moveTo>
                    <a:pt x="168" y="1"/>
                  </a:moveTo>
                  <a:lnTo>
                    <a:pt x="115" y="1"/>
                  </a:lnTo>
                  <a:lnTo>
                    <a:pt x="115" y="81"/>
                  </a:lnTo>
                  <a:lnTo>
                    <a:pt x="168" y="81"/>
                  </a:lnTo>
                  <a:lnTo>
                    <a:pt x="175" y="81"/>
                  </a:lnTo>
                  <a:lnTo>
                    <a:pt x="187" y="78"/>
                  </a:lnTo>
                  <a:lnTo>
                    <a:pt x="193" y="76"/>
                  </a:lnTo>
                  <a:lnTo>
                    <a:pt x="197" y="73"/>
                  </a:lnTo>
                  <a:lnTo>
                    <a:pt x="202" y="70"/>
                  </a:lnTo>
                  <a:lnTo>
                    <a:pt x="204" y="68"/>
                  </a:lnTo>
                  <a:lnTo>
                    <a:pt x="139" y="68"/>
                  </a:lnTo>
                  <a:lnTo>
                    <a:pt x="139" y="15"/>
                  </a:lnTo>
                  <a:lnTo>
                    <a:pt x="204" y="15"/>
                  </a:lnTo>
                  <a:lnTo>
                    <a:pt x="203" y="14"/>
                  </a:lnTo>
                  <a:lnTo>
                    <a:pt x="198" y="10"/>
                  </a:lnTo>
                  <a:lnTo>
                    <a:pt x="193" y="7"/>
                  </a:lnTo>
                  <a:lnTo>
                    <a:pt x="187" y="4"/>
                  </a:lnTo>
                  <a:lnTo>
                    <a:pt x="180" y="3"/>
                  </a:lnTo>
                  <a:lnTo>
                    <a:pt x="175" y="2"/>
                  </a:lnTo>
                  <a:lnTo>
                    <a:pt x="168" y="1"/>
                  </a:lnTo>
                  <a:close/>
                  <a:moveTo>
                    <a:pt x="204" y="15"/>
                  </a:moveTo>
                  <a:lnTo>
                    <a:pt x="159" y="15"/>
                  </a:lnTo>
                  <a:lnTo>
                    <a:pt x="165" y="15"/>
                  </a:lnTo>
                  <a:lnTo>
                    <a:pt x="169" y="15"/>
                  </a:lnTo>
                  <a:lnTo>
                    <a:pt x="173" y="16"/>
                  </a:lnTo>
                  <a:lnTo>
                    <a:pt x="177" y="17"/>
                  </a:lnTo>
                  <a:lnTo>
                    <a:pt x="182" y="21"/>
                  </a:lnTo>
                  <a:lnTo>
                    <a:pt x="185" y="24"/>
                  </a:lnTo>
                  <a:lnTo>
                    <a:pt x="186" y="27"/>
                  </a:lnTo>
                  <a:lnTo>
                    <a:pt x="188" y="30"/>
                  </a:lnTo>
                  <a:lnTo>
                    <a:pt x="189" y="35"/>
                  </a:lnTo>
                  <a:lnTo>
                    <a:pt x="189" y="47"/>
                  </a:lnTo>
                  <a:lnTo>
                    <a:pt x="188" y="52"/>
                  </a:lnTo>
                  <a:lnTo>
                    <a:pt x="186" y="56"/>
                  </a:lnTo>
                  <a:lnTo>
                    <a:pt x="185" y="60"/>
                  </a:lnTo>
                  <a:lnTo>
                    <a:pt x="183" y="62"/>
                  </a:lnTo>
                  <a:lnTo>
                    <a:pt x="180" y="64"/>
                  </a:lnTo>
                  <a:lnTo>
                    <a:pt x="178" y="65"/>
                  </a:lnTo>
                  <a:lnTo>
                    <a:pt x="174" y="66"/>
                  </a:lnTo>
                  <a:lnTo>
                    <a:pt x="171" y="67"/>
                  </a:lnTo>
                  <a:lnTo>
                    <a:pt x="168" y="67"/>
                  </a:lnTo>
                  <a:lnTo>
                    <a:pt x="163" y="68"/>
                  </a:lnTo>
                  <a:lnTo>
                    <a:pt x="204" y="68"/>
                  </a:lnTo>
                  <a:lnTo>
                    <a:pt x="206" y="65"/>
                  </a:lnTo>
                  <a:lnTo>
                    <a:pt x="209" y="59"/>
                  </a:lnTo>
                  <a:lnTo>
                    <a:pt x="212" y="54"/>
                  </a:lnTo>
                  <a:lnTo>
                    <a:pt x="213" y="49"/>
                  </a:lnTo>
                  <a:lnTo>
                    <a:pt x="213" y="34"/>
                  </a:lnTo>
                  <a:lnTo>
                    <a:pt x="212" y="28"/>
                  </a:lnTo>
                  <a:lnTo>
                    <a:pt x="209" y="23"/>
                  </a:lnTo>
                  <a:lnTo>
                    <a:pt x="207" y="18"/>
                  </a:lnTo>
                  <a:lnTo>
                    <a:pt x="204" y="15"/>
                  </a:lnTo>
                  <a:close/>
                  <a:moveTo>
                    <a:pt x="311" y="1"/>
                  </a:moveTo>
                  <a:lnTo>
                    <a:pt x="231" y="1"/>
                  </a:lnTo>
                  <a:lnTo>
                    <a:pt x="231" y="81"/>
                  </a:lnTo>
                  <a:lnTo>
                    <a:pt x="254" y="81"/>
                  </a:lnTo>
                  <a:lnTo>
                    <a:pt x="254" y="47"/>
                  </a:lnTo>
                  <a:lnTo>
                    <a:pt x="303" y="47"/>
                  </a:lnTo>
                  <a:lnTo>
                    <a:pt x="303" y="34"/>
                  </a:lnTo>
                  <a:lnTo>
                    <a:pt x="254" y="34"/>
                  </a:lnTo>
                  <a:lnTo>
                    <a:pt x="254" y="15"/>
                  </a:lnTo>
                  <a:lnTo>
                    <a:pt x="311" y="15"/>
                  </a:lnTo>
                  <a:lnTo>
                    <a:pt x="311" y="1"/>
                  </a:lnTo>
                  <a:close/>
                  <a:moveTo>
                    <a:pt x="345" y="54"/>
                  </a:moveTo>
                  <a:lnTo>
                    <a:pt x="322" y="55"/>
                  </a:lnTo>
                  <a:lnTo>
                    <a:pt x="324" y="64"/>
                  </a:lnTo>
                  <a:lnTo>
                    <a:pt x="329" y="71"/>
                  </a:lnTo>
                  <a:lnTo>
                    <a:pt x="344" y="80"/>
                  </a:lnTo>
                  <a:lnTo>
                    <a:pt x="356" y="83"/>
                  </a:lnTo>
                  <a:lnTo>
                    <a:pt x="381" y="83"/>
                  </a:lnTo>
                  <a:lnTo>
                    <a:pt x="389" y="82"/>
                  </a:lnTo>
                  <a:lnTo>
                    <a:pt x="396" y="80"/>
                  </a:lnTo>
                  <a:lnTo>
                    <a:pt x="403" y="78"/>
                  </a:lnTo>
                  <a:lnTo>
                    <a:pt x="408" y="75"/>
                  </a:lnTo>
                  <a:lnTo>
                    <a:pt x="412" y="71"/>
                  </a:lnTo>
                  <a:lnTo>
                    <a:pt x="413" y="69"/>
                  </a:lnTo>
                  <a:lnTo>
                    <a:pt x="364" y="69"/>
                  </a:lnTo>
                  <a:lnTo>
                    <a:pt x="358" y="68"/>
                  </a:lnTo>
                  <a:lnTo>
                    <a:pt x="354" y="65"/>
                  </a:lnTo>
                  <a:lnTo>
                    <a:pt x="349" y="63"/>
                  </a:lnTo>
                  <a:lnTo>
                    <a:pt x="347" y="59"/>
                  </a:lnTo>
                  <a:lnTo>
                    <a:pt x="345" y="54"/>
                  </a:lnTo>
                  <a:close/>
                  <a:moveTo>
                    <a:pt x="384" y="0"/>
                  </a:moveTo>
                  <a:lnTo>
                    <a:pt x="360" y="0"/>
                  </a:lnTo>
                  <a:lnTo>
                    <a:pt x="353" y="1"/>
                  </a:lnTo>
                  <a:lnTo>
                    <a:pt x="340" y="4"/>
                  </a:lnTo>
                  <a:lnTo>
                    <a:pt x="335" y="7"/>
                  </a:lnTo>
                  <a:lnTo>
                    <a:pt x="328" y="14"/>
                  </a:lnTo>
                  <a:lnTo>
                    <a:pt x="327" y="18"/>
                  </a:lnTo>
                  <a:lnTo>
                    <a:pt x="327" y="28"/>
                  </a:lnTo>
                  <a:lnTo>
                    <a:pt x="330" y="34"/>
                  </a:lnTo>
                  <a:lnTo>
                    <a:pt x="342" y="41"/>
                  </a:lnTo>
                  <a:lnTo>
                    <a:pt x="351" y="44"/>
                  </a:lnTo>
                  <a:lnTo>
                    <a:pt x="374" y="48"/>
                  </a:lnTo>
                  <a:lnTo>
                    <a:pt x="380" y="49"/>
                  </a:lnTo>
                  <a:lnTo>
                    <a:pt x="387" y="51"/>
                  </a:lnTo>
                  <a:lnTo>
                    <a:pt x="390" y="52"/>
                  </a:lnTo>
                  <a:lnTo>
                    <a:pt x="391" y="53"/>
                  </a:lnTo>
                  <a:lnTo>
                    <a:pt x="393" y="54"/>
                  </a:lnTo>
                  <a:lnTo>
                    <a:pt x="394" y="56"/>
                  </a:lnTo>
                  <a:lnTo>
                    <a:pt x="394" y="61"/>
                  </a:lnTo>
                  <a:lnTo>
                    <a:pt x="392" y="63"/>
                  </a:lnTo>
                  <a:lnTo>
                    <a:pt x="384" y="68"/>
                  </a:lnTo>
                  <a:lnTo>
                    <a:pt x="378" y="69"/>
                  </a:lnTo>
                  <a:lnTo>
                    <a:pt x="413" y="69"/>
                  </a:lnTo>
                  <a:lnTo>
                    <a:pt x="415" y="67"/>
                  </a:lnTo>
                  <a:lnTo>
                    <a:pt x="417" y="62"/>
                  </a:lnTo>
                  <a:lnTo>
                    <a:pt x="417" y="53"/>
                  </a:lnTo>
                  <a:lnTo>
                    <a:pt x="416" y="49"/>
                  </a:lnTo>
                  <a:lnTo>
                    <a:pt x="409" y="42"/>
                  </a:lnTo>
                  <a:lnTo>
                    <a:pt x="405" y="39"/>
                  </a:lnTo>
                  <a:lnTo>
                    <a:pt x="399" y="37"/>
                  </a:lnTo>
                  <a:lnTo>
                    <a:pt x="394" y="35"/>
                  </a:lnTo>
                  <a:lnTo>
                    <a:pt x="386" y="33"/>
                  </a:lnTo>
                  <a:lnTo>
                    <a:pt x="363" y="29"/>
                  </a:lnTo>
                  <a:lnTo>
                    <a:pt x="356" y="28"/>
                  </a:lnTo>
                  <a:lnTo>
                    <a:pt x="350" y="25"/>
                  </a:lnTo>
                  <a:lnTo>
                    <a:pt x="349" y="23"/>
                  </a:lnTo>
                  <a:lnTo>
                    <a:pt x="349" y="19"/>
                  </a:lnTo>
                  <a:lnTo>
                    <a:pt x="350" y="17"/>
                  </a:lnTo>
                  <a:lnTo>
                    <a:pt x="357" y="14"/>
                  </a:lnTo>
                  <a:lnTo>
                    <a:pt x="362" y="13"/>
                  </a:lnTo>
                  <a:lnTo>
                    <a:pt x="411" y="13"/>
                  </a:lnTo>
                  <a:lnTo>
                    <a:pt x="410" y="11"/>
                  </a:lnTo>
                  <a:lnTo>
                    <a:pt x="402" y="6"/>
                  </a:lnTo>
                  <a:lnTo>
                    <a:pt x="395" y="2"/>
                  </a:lnTo>
                  <a:lnTo>
                    <a:pt x="384" y="0"/>
                  </a:lnTo>
                  <a:close/>
                  <a:moveTo>
                    <a:pt x="411" y="13"/>
                  </a:moveTo>
                  <a:lnTo>
                    <a:pt x="376" y="13"/>
                  </a:lnTo>
                  <a:lnTo>
                    <a:pt x="380" y="14"/>
                  </a:lnTo>
                  <a:lnTo>
                    <a:pt x="384" y="16"/>
                  </a:lnTo>
                  <a:lnTo>
                    <a:pt x="387" y="18"/>
                  </a:lnTo>
                  <a:lnTo>
                    <a:pt x="389" y="21"/>
                  </a:lnTo>
                  <a:lnTo>
                    <a:pt x="390" y="25"/>
                  </a:lnTo>
                  <a:lnTo>
                    <a:pt x="414" y="24"/>
                  </a:lnTo>
                  <a:lnTo>
                    <a:pt x="413" y="17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pic>
          <p:nvPicPr>
            <p:cNvPr id="50" name="Picture 48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" y="4194"/>
              <a:ext cx="1268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9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4"/>
              <a:ext cx="2351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0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3206"/>
              <a:ext cx="983" cy="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1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2946"/>
              <a:ext cx="510" cy="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2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" y="678"/>
              <a:ext cx="1694" cy="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3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" y="533"/>
              <a:ext cx="956" cy="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Line 54"/>
            <p:cNvCxnSpPr>
              <a:cxnSpLocks noChangeShapeType="1"/>
            </p:cNvCxnSpPr>
            <p:nvPr/>
          </p:nvCxnSpPr>
          <p:spPr bwMode="auto">
            <a:xfrm>
              <a:off x="5719" y="2668"/>
              <a:ext cx="657" cy="0"/>
            </a:xfrm>
            <a:prstGeom prst="line">
              <a:avLst/>
            </a:prstGeom>
            <a:noFill/>
            <a:ln w="1497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6338" y="2642"/>
              <a:ext cx="106" cy="54"/>
            </a:xfrm>
            <a:custGeom>
              <a:avLst/>
              <a:gdLst>
                <a:gd name="T0" fmla="+- 0 6338 6338"/>
                <a:gd name="T1" fmla="*/ T0 w 106"/>
                <a:gd name="T2" fmla="+- 0 2642 2642"/>
                <a:gd name="T3" fmla="*/ 2642 h 54"/>
                <a:gd name="T4" fmla="+- 0 6376 6338"/>
                <a:gd name="T5" fmla="*/ T4 w 106"/>
                <a:gd name="T6" fmla="+- 0 2668 2642"/>
                <a:gd name="T7" fmla="*/ 2668 h 54"/>
                <a:gd name="T8" fmla="+- 0 6338 6338"/>
                <a:gd name="T9" fmla="*/ T8 w 106"/>
                <a:gd name="T10" fmla="+- 0 2695 2642"/>
                <a:gd name="T11" fmla="*/ 2695 h 54"/>
                <a:gd name="T12" fmla="+- 0 6444 6338"/>
                <a:gd name="T13" fmla="*/ T12 w 106"/>
                <a:gd name="T14" fmla="+- 0 2668 2642"/>
                <a:gd name="T15" fmla="*/ 2668 h 54"/>
                <a:gd name="T16" fmla="+- 0 6338 6338"/>
                <a:gd name="T17" fmla="*/ T16 w 106"/>
                <a:gd name="T18" fmla="+- 0 2642 2642"/>
                <a:gd name="T19" fmla="*/ 2642 h 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6" h="54">
                  <a:moveTo>
                    <a:pt x="0" y="0"/>
                  </a:moveTo>
                  <a:lnTo>
                    <a:pt x="38" y="26"/>
                  </a:lnTo>
                  <a:lnTo>
                    <a:pt x="0" y="53"/>
                  </a:lnTo>
                  <a:lnTo>
                    <a:pt x="106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6338" y="2642"/>
              <a:ext cx="106" cy="54"/>
            </a:xfrm>
            <a:custGeom>
              <a:avLst/>
              <a:gdLst>
                <a:gd name="T0" fmla="+- 0 6376 6338"/>
                <a:gd name="T1" fmla="*/ T0 w 106"/>
                <a:gd name="T2" fmla="+- 0 2668 2642"/>
                <a:gd name="T3" fmla="*/ 2668 h 54"/>
                <a:gd name="T4" fmla="+- 0 6338 6338"/>
                <a:gd name="T5" fmla="*/ T4 w 106"/>
                <a:gd name="T6" fmla="+- 0 2695 2642"/>
                <a:gd name="T7" fmla="*/ 2695 h 54"/>
                <a:gd name="T8" fmla="+- 0 6444 6338"/>
                <a:gd name="T9" fmla="*/ T8 w 106"/>
                <a:gd name="T10" fmla="+- 0 2668 2642"/>
                <a:gd name="T11" fmla="*/ 2668 h 54"/>
                <a:gd name="T12" fmla="+- 0 6338 6338"/>
                <a:gd name="T13" fmla="*/ T12 w 106"/>
                <a:gd name="T14" fmla="+- 0 2642 2642"/>
                <a:gd name="T15" fmla="*/ 2642 h 54"/>
                <a:gd name="T16" fmla="+- 0 6376 6338"/>
                <a:gd name="T17" fmla="*/ T16 w 106"/>
                <a:gd name="T18" fmla="+- 0 2668 2642"/>
                <a:gd name="T19" fmla="*/ 2668 h 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6" h="54">
                  <a:moveTo>
                    <a:pt x="38" y="26"/>
                  </a:moveTo>
                  <a:lnTo>
                    <a:pt x="0" y="53"/>
                  </a:lnTo>
                  <a:lnTo>
                    <a:pt x="106" y="26"/>
                  </a:lnTo>
                  <a:lnTo>
                    <a:pt x="0" y="0"/>
                  </a:lnTo>
                  <a:lnTo>
                    <a:pt x="38" y="26"/>
                  </a:lnTo>
                  <a:close/>
                </a:path>
              </a:pathLst>
            </a:custGeom>
            <a:noFill/>
            <a:ln w="163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cxnSp>
          <p:nvCxnSpPr>
            <p:cNvPr id="59" name="Line 57"/>
            <p:cNvCxnSpPr>
              <a:cxnSpLocks noChangeShapeType="1"/>
            </p:cNvCxnSpPr>
            <p:nvPr/>
          </p:nvCxnSpPr>
          <p:spPr bwMode="auto">
            <a:xfrm>
              <a:off x="3348" y="2667"/>
              <a:ext cx="451" cy="0"/>
            </a:xfrm>
            <a:prstGeom prst="line">
              <a:avLst/>
            </a:prstGeom>
            <a:noFill/>
            <a:ln w="1497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761" y="2641"/>
              <a:ext cx="106" cy="54"/>
            </a:xfrm>
            <a:custGeom>
              <a:avLst/>
              <a:gdLst>
                <a:gd name="T0" fmla="+- 0 3761 3761"/>
                <a:gd name="T1" fmla="*/ T0 w 106"/>
                <a:gd name="T2" fmla="+- 0 2641 2641"/>
                <a:gd name="T3" fmla="*/ 2641 h 54"/>
                <a:gd name="T4" fmla="+- 0 3799 3761"/>
                <a:gd name="T5" fmla="*/ T4 w 106"/>
                <a:gd name="T6" fmla="+- 0 2667 2641"/>
                <a:gd name="T7" fmla="*/ 2667 h 54"/>
                <a:gd name="T8" fmla="+- 0 3761 3761"/>
                <a:gd name="T9" fmla="*/ T8 w 106"/>
                <a:gd name="T10" fmla="+- 0 2694 2641"/>
                <a:gd name="T11" fmla="*/ 2694 h 54"/>
                <a:gd name="T12" fmla="+- 0 3866 3761"/>
                <a:gd name="T13" fmla="*/ T12 w 106"/>
                <a:gd name="T14" fmla="+- 0 2667 2641"/>
                <a:gd name="T15" fmla="*/ 2667 h 54"/>
                <a:gd name="T16" fmla="+- 0 3761 3761"/>
                <a:gd name="T17" fmla="*/ T16 w 106"/>
                <a:gd name="T18" fmla="+- 0 2641 2641"/>
                <a:gd name="T19" fmla="*/ 2641 h 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6" h="54">
                  <a:moveTo>
                    <a:pt x="0" y="0"/>
                  </a:moveTo>
                  <a:lnTo>
                    <a:pt x="38" y="26"/>
                  </a:lnTo>
                  <a:lnTo>
                    <a:pt x="0" y="53"/>
                  </a:lnTo>
                  <a:lnTo>
                    <a:pt x="10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761" y="2641"/>
              <a:ext cx="106" cy="54"/>
            </a:xfrm>
            <a:custGeom>
              <a:avLst/>
              <a:gdLst>
                <a:gd name="T0" fmla="+- 0 3799 3761"/>
                <a:gd name="T1" fmla="*/ T0 w 106"/>
                <a:gd name="T2" fmla="+- 0 2667 2641"/>
                <a:gd name="T3" fmla="*/ 2667 h 54"/>
                <a:gd name="T4" fmla="+- 0 3761 3761"/>
                <a:gd name="T5" fmla="*/ T4 w 106"/>
                <a:gd name="T6" fmla="+- 0 2694 2641"/>
                <a:gd name="T7" fmla="*/ 2694 h 54"/>
                <a:gd name="T8" fmla="+- 0 3866 3761"/>
                <a:gd name="T9" fmla="*/ T8 w 106"/>
                <a:gd name="T10" fmla="+- 0 2667 2641"/>
                <a:gd name="T11" fmla="*/ 2667 h 54"/>
                <a:gd name="T12" fmla="+- 0 3761 3761"/>
                <a:gd name="T13" fmla="*/ T12 w 106"/>
                <a:gd name="T14" fmla="+- 0 2641 2641"/>
                <a:gd name="T15" fmla="*/ 2641 h 54"/>
                <a:gd name="T16" fmla="+- 0 3799 3761"/>
                <a:gd name="T17" fmla="*/ T16 w 106"/>
                <a:gd name="T18" fmla="+- 0 2667 2641"/>
                <a:gd name="T19" fmla="*/ 2667 h 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6" h="54">
                  <a:moveTo>
                    <a:pt x="38" y="26"/>
                  </a:moveTo>
                  <a:lnTo>
                    <a:pt x="0" y="53"/>
                  </a:lnTo>
                  <a:lnTo>
                    <a:pt x="105" y="26"/>
                  </a:lnTo>
                  <a:lnTo>
                    <a:pt x="0" y="0"/>
                  </a:lnTo>
                  <a:lnTo>
                    <a:pt x="38" y="26"/>
                  </a:lnTo>
                  <a:close/>
                </a:path>
              </a:pathLst>
            </a:custGeom>
            <a:noFill/>
            <a:ln w="1633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cxnSp>
          <p:nvCxnSpPr>
            <p:cNvPr id="62" name="Line 60"/>
            <p:cNvCxnSpPr>
              <a:cxnSpLocks noChangeShapeType="1"/>
            </p:cNvCxnSpPr>
            <p:nvPr/>
          </p:nvCxnSpPr>
          <p:spPr bwMode="auto">
            <a:xfrm>
              <a:off x="1562" y="2663"/>
              <a:ext cx="0" cy="0"/>
            </a:xfrm>
            <a:prstGeom prst="line">
              <a:avLst/>
            </a:prstGeom>
            <a:noFill/>
            <a:ln w="1497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1172" y="2637"/>
              <a:ext cx="106" cy="54"/>
            </a:xfrm>
            <a:custGeom>
              <a:avLst/>
              <a:gdLst>
                <a:gd name="T0" fmla="+- 0 1278 1172"/>
                <a:gd name="T1" fmla="*/ T0 w 106"/>
                <a:gd name="T2" fmla="+- 0 2637 2637"/>
                <a:gd name="T3" fmla="*/ 2637 h 54"/>
                <a:gd name="T4" fmla="+- 0 1172 1172"/>
                <a:gd name="T5" fmla="*/ T4 w 106"/>
                <a:gd name="T6" fmla="+- 0 2663 2637"/>
                <a:gd name="T7" fmla="*/ 2663 h 54"/>
                <a:gd name="T8" fmla="+- 0 1278 1172"/>
                <a:gd name="T9" fmla="*/ T8 w 106"/>
                <a:gd name="T10" fmla="+- 0 2690 2637"/>
                <a:gd name="T11" fmla="*/ 2690 h 54"/>
                <a:gd name="T12" fmla="+- 0 1240 1172"/>
                <a:gd name="T13" fmla="*/ T12 w 106"/>
                <a:gd name="T14" fmla="+- 0 2663 2637"/>
                <a:gd name="T15" fmla="*/ 2663 h 54"/>
                <a:gd name="T16" fmla="+- 0 1278 1172"/>
                <a:gd name="T17" fmla="*/ T16 w 106"/>
                <a:gd name="T18" fmla="+- 0 2637 2637"/>
                <a:gd name="T19" fmla="*/ 2637 h 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6" h="54">
                  <a:moveTo>
                    <a:pt x="106" y="0"/>
                  </a:moveTo>
                  <a:lnTo>
                    <a:pt x="0" y="26"/>
                  </a:lnTo>
                  <a:lnTo>
                    <a:pt x="106" y="53"/>
                  </a:lnTo>
                  <a:lnTo>
                    <a:pt x="68" y="2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719" y="3191"/>
              <a:ext cx="1917" cy="301"/>
            </a:xfrm>
            <a:custGeom>
              <a:avLst/>
              <a:gdLst>
                <a:gd name="T0" fmla="+- 0 719 719"/>
                <a:gd name="T1" fmla="*/ T0 w 1917"/>
                <a:gd name="T2" fmla="+- 0 3191 3191"/>
                <a:gd name="T3" fmla="*/ 3191 h 301"/>
                <a:gd name="T4" fmla="+- 0 719 719"/>
                <a:gd name="T5" fmla="*/ T4 w 1917"/>
                <a:gd name="T6" fmla="+- 0 3491 3191"/>
                <a:gd name="T7" fmla="*/ 3491 h 301"/>
                <a:gd name="T8" fmla="+- 0 2635 719"/>
                <a:gd name="T9" fmla="*/ T8 w 1917"/>
                <a:gd name="T10" fmla="+- 0 3491 3191"/>
                <a:gd name="T11" fmla="*/ 3491 h 3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917" h="301">
                  <a:moveTo>
                    <a:pt x="0" y="0"/>
                  </a:moveTo>
                  <a:lnTo>
                    <a:pt x="0" y="300"/>
                  </a:lnTo>
                  <a:lnTo>
                    <a:pt x="1916" y="300"/>
                  </a:lnTo>
                </a:path>
              </a:pathLst>
            </a:custGeom>
            <a:noFill/>
            <a:ln w="1135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pic>
          <p:nvPicPr>
            <p:cNvPr id="65" name="Picture 63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3099"/>
              <a:ext cx="108" cy="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594" y="3186"/>
              <a:ext cx="2057" cy="310"/>
            </a:xfrm>
            <a:custGeom>
              <a:avLst/>
              <a:gdLst>
                <a:gd name="T0" fmla="+- 0 4594 4594"/>
                <a:gd name="T1" fmla="*/ T0 w 2057"/>
                <a:gd name="T2" fmla="+- 0 3496 3186"/>
                <a:gd name="T3" fmla="*/ 3496 h 310"/>
                <a:gd name="T4" fmla="+- 0 6651 4594"/>
                <a:gd name="T5" fmla="*/ T4 w 2057"/>
                <a:gd name="T6" fmla="+- 0 3496 3186"/>
                <a:gd name="T7" fmla="*/ 3496 h 310"/>
                <a:gd name="T8" fmla="+- 0 6651 4594"/>
                <a:gd name="T9" fmla="*/ T8 w 2057"/>
                <a:gd name="T10" fmla="+- 0 3186 3186"/>
                <a:gd name="T11" fmla="*/ 3186 h 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2057" h="310">
                  <a:moveTo>
                    <a:pt x="0" y="310"/>
                  </a:moveTo>
                  <a:lnTo>
                    <a:pt x="2057" y="310"/>
                  </a:lnTo>
                  <a:lnTo>
                    <a:pt x="2057" y="0"/>
                  </a:lnTo>
                </a:path>
              </a:pathLst>
            </a:custGeom>
            <a:noFill/>
            <a:ln w="1134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pic>
          <p:nvPicPr>
            <p:cNvPr id="67" name="Picture 65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" y="3095"/>
              <a:ext cx="107" cy="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6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" y="3087"/>
              <a:ext cx="108" cy="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7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" y="3119"/>
              <a:ext cx="108" cy="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8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3087"/>
              <a:ext cx="108" cy="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6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" y="3119"/>
              <a:ext cx="108" cy="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2493"/>
              <a:ext cx="510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108"/>
              <a:ext cx="1480" cy="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2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3287"/>
              <a:ext cx="470" cy="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圓角矩形 76"/>
          <p:cNvSpPr/>
          <p:nvPr/>
        </p:nvSpPr>
        <p:spPr>
          <a:xfrm>
            <a:off x="2090058" y="2972555"/>
            <a:ext cx="7895772" cy="16705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902755" y="5932579"/>
            <a:ext cx="104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hlinkClick r:id="rId49"/>
              </a:rPr>
              <a:t>geocloud</a:t>
            </a:r>
            <a:endParaRPr lang="zh-TW" altLang="en-US" dirty="0"/>
          </a:p>
        </p:txBody>
      </p:sp>
      <p:sp>
        <p:nvSpPr>
          <p:cNvPr id="75" name="投影片編號版面配置區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2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altLang="zh-TW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7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1866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altLang="zh-TW" sz="2400" b="1" dirty="0" smtClean="0"/>
              <a:t>Disaster </a:t>
            </a:r>
            <a:r>
              <a:rPr lang="en-US" altLang="zh-TW" sz="2400" b="1" dirty="0"/>
              <a:t>V</a:t>
            </a:r>
            <a:r>
              <a:rPr lang="en-US" altLang="zh-TW" sz="2400" b="1" dirty="0" smtClean="0"/>
              <a:t>ertical </a:t>
            </a:r>
            <a:r>
              <a:rPr lang="en-US" altLang="zh-TW" sz="2400" b="1" dirty="0"/>
              <a:t>S</a:t>
            </a:r>
            <a:r>
              <a:rPr lang="en-US" altLang="zh-TW" sz="2400" b="1" dirty="0" smtClean="0"/>
              <a:t>earch </a:t>
            </a:r>
            <a:r>
              <a:rPr lang="en-US" altLang="zh-TW" sz="2400" b="1" dirty="0"/>
              <a:t>E</a:t>
            </a:r>
            <a:r>
              <a:rPr lang="en-US" altLang="zh-TW" sz="2400" b="1" dirty="0" smtClean="0"/>
              <a:t>ngine</a:t>
            </a:r>
          </a:p>
          <a:p>
            <a:pPr lvl="1"/>
            <a:r>
              <a:rPr lang="en-US" altLang="zh-TW" sz="2400" dirty="0" smtClean="0"/>
              <a:t>Disaster Concept</a:t>
            </a:r>
          </a:p>
          <a:p>
            <a:pPr lvl="2"/>
            <a:r>
              <a:rPr lang="en-US" altLang="zh-TW" sz="2000" b="1" dirty="0" smtClean="0"/>
              <a:t>Miami </a:t>
            </a:r>
            <a:r>
              <a:rPr lang="en-US" altLang="zh-TW" sz="2000" b="1" dirty="0"/>
              <a:t>Dade Emergency Operational Center </a:t>
            </a:r>
            <a:r>
              <a:rPr lang="en-US" altLang="zh-TW" sz="2000" dirty="0"/>
              <a:t>we extracted hundreds of </a:t>
            </a:r>
            <a:r>
              <a:rPr lang="en-US" altLang="zh-TW" sz="2000" b="1" dirty="0">
                <a:solidFill>
                  <a:srgbClr val="FF0000"/>
                </a:solidFill>
              </a:rPr>
              <a:t>frequent terms </a:t>
            </a:r>
            <a:r>
              <a:rPr lang="en-US" altLang="zh-TW" sz="2000" dirty="0"/>
              <a:t>in its official announcements</a:t>
            </a:r>
            <a:r>
              <a:rPr lang="zh-TW" altLang="en-US" sz="2000" dirty="0"/>
              <a:t> </a:t>
            </a:r>
            <a:r>
              <a:rPr lang="en-US" altLang="zh-TW" sz="2000" dirty="0"/>
              <a:t>(EOC)</a:t>
            </a:r>
            <a:r>
              <a:rPr lang="zh-TW" altLang="en-US" sz="2000" dirty="0"/>
              <a:t> </a:t>
            </a:r>
            <a:r>
              <a:rPr lang="en-US" altLang="zh-TW" sz="2000" dirty="0"/>
              <a:t>and situation reports over the past 5 years. We assume </a:t>
            </a:r>
            <a:r>
              <a:rPr lang="en-US" altLang="zh-TW" sz="2000" b="1" dirty="0"/>
              <a:t>that those terms with high frequency indicate important </a:t>
            </a:r>
            <a:r>
              <a:rPr lang="en-US" altLang="zh-TW" sz="2000" b="1" dirty="0">
                <a:solidFill>
                  <a:srgbClr val="FF0000"/>
                </a:solidFill>
              </a:rPr>
              <a:t>concepts in disaster domain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pPr lvl="2"/>
            <a:endParaRPr lang="en-US" altLang="zh-TW" sz="2000" dirty="0" smtClean="0"/>
          </a:p>
          <a:p>
            <a:pPr lvl="1"/>
            <a:r>
              <a:rPr lang="en-US" altLang="zh-TW" sz="2400" dirty="0" smtClean="0"/>
              <a:t>Taxonomy </a:t>
            </a:r>
            <a:r>
              <a:rPr lang="en-US" altLang="zh-TW" sz="2400" dirty="0"/>
              <a:t>Hierarchy </a:t>
            </a:r>
            <a:r>
              <a:rPr lang="en-US" altLang="zh-TW" sz="2400" dirty="0" smtClean="0"/>
              <a:t>Generation</a:t>
            </a:r>
          </a:p>
          <a:p>
            <a:pPr lvl="2">
              <a:lnSpc>
                <a:spcPct val="150000"/>
              </a:lnSpc>
            </a:pPr>
            <a:r>
              <a:rPr lang="en-US" altLang="zh-TW" sz="2000" dirty="0" smtClean="0"/>
              <a:t>Through </a:t>
            </a:r>
            <a:r>
              <a:rPr lang="en-US" altLang="zh-TW" sz="2000" dirty="0"/>
              <a:t>careful filtering and organizing </a:t>
            </a:r>
            <a:r>
              <a:rPr lang="en-US" altLang="zh-TW" sz="2000" b="1" dirty="0">
                <a:solidFill>
                  <a:schemeClr val="tx1"/>
                </a:solidFill>
              </a:rPr>
              <a:t>those terminologies </a:t>
            </a:r>
            <a:r>
              <a:rPr lang="en-US" altLang="zh-TW" sz="2000" dirty="0"/>
              <a:t>by our staff and developers, our </a:t>
            </a:r>
            <a:r>
              <a:rPr lang="en-US" altLang="zh-TW" sz="2000" b="1" dirty="0">
                <a:solidFill>
                  <a:srgbClr val="FF0000"/>
                </a:solidFill>
              </a:rPr>
              <a:t>initial disaster taxonomy is obtained </a:t>
            </a:r>
            <a:r>
              <a:rPr lang="en-US" altLang="zh-TW" sz="2000" dirty="0"/>
              <a:t>and then verified by our domain experts.</a:t>
            </a:r>
            <a:endParaRPr lang="zh-TW" altLang="zh-TW" sz="2000" dirty="0"/>
          </a:p>
          <a:p>
            <a:pPr lvl="2">
              <a:lnSpc>
                <a:spcPct val="150000"/>
              </a:lnSpc>
            </a:pPr>
            <a:endParaRPr lang="en-US" altLang="zh-TW" sz="2000" dirty="0" smtClean="0"/>
          </a:p>
          <a:p>
            <a:pPr lvl="2">
              <a:lnSpc>
                <a:spcPct val="150000"/>
              </a:lnSpc>
            </a:pPr>
            <a:endParaRPr lang="en-US" altLang="zh-TW" sz="2000" dirty="0" smtClean="0"/>
          </a:p>
          <a:p>
            <a:pPr lvl="2"/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5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altLang="zh-TW" sz="2400" dirty="0" smtClean="0"/>
              <a:t>Taxonomy </a:t>
            </a:r>
            <a:r>
              <a:rPr lang="en-US" altLang="zh-TW" sz="2400" dirty="0"/>
              <a:t>Hierarchy </a:t>
            </a:r>
            <a:r>
              <a:rPr lang="en-US" altLang="zh-TW" sz="2400" dirty="0" smtClean="0"/>
              <a:t>Generation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altLang="zh-TW" sz="2000" b="1" dirty="0"/>
              <a:t>T ={t1, t2, ..., </a:t>
            </a:r>
            <a:r>
              <a:rPr lang="en-US" altLang="zh-TW" sz="2000" b="1" dirty="0" err="1"/>
              <a:t>tn</a:t>
            </a:r>
            <a:r>
              <a:rPr lang="en-US" altLang="zh-TW" sz="2000" b="1" dirty="0" smtClean="0"/>
              <a:t>}</a:t>
            </a:r>
            <a:r>
              <a:rPr lang="zh-TW" altLang="en-US" sz="2000" b="1" dirty="0" smtClean="0"/>
              <a:t>  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All </a:t>
            </a:r>
            <a:r>
              <a:rPr lang="en-US" altLang="zh-TW" sz="2000" dirty="0"/>
              <a:t>concepts in the existing </a:t>
            </a:r>
            <a:r>
              <a:rPr lang="en-US" altLang="zh-TW" sz="2000" dirty="0" smtClean="0"/>
              <a:t>taxonomy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altLang="zh-TW" sz="2000" b="1" dirty="0"/>
              <a:t>H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existing concept hierarchy formed by terms from </a:t>
            </a:r>
            <a:r>
              <a:rPr lang="en-US" altLang="zh-TW" sz="2000" b="1" dirty="0"/>
              <a:t>T</a:t>
            </a:r>
            <a:r>
              <a:rPr lang="en-US" altLang="zh-TW" sz="2000" dirty="0"/>
              <a:t>.</a:t>
            </a:r>
            <a:endParaRPr lang="en-US" altLang="zh-TW" sz="2000" dirty="0" smtClean="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altLang="zh-TW" sz="2000" b="1" dirty="0" smtClean="0"/>
              <a:t>C </a:t>
            </a:r>
            <a:r>
              <a:rPr lang="en-US" altLang="zh-TW" sz="2000" b="1" dirty="0"/>
              <a:t>= {c1, c2, ..., </a:t>
            </a:r>
            <a:r>
              <a:rPr lang="en-US" altLang="zh-TW" sz="2000" b="1" dirty="0" smtClean="0"/>
              <a:t>cm}</a:t>
            </a:r>
            <a:r>
              <a:rPr lang="zh-TW" altLang="en-US" sz="2000" b="1" dirty="0" smtClean="0"/>
              <a:t> 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newly-discovered </a:t>
            </a:r>
            <a:r>
              <a:rPr lang="en-US" altLang="zh-TW" sz="2000" dirty="0"/>
              <a:t>concepts are denoted </a:t>
            </a:r>
            <a:r>
              <a:rPr lang="en-US" altLang="zh-TW" sz="2000" dirty="0" smtClean="0"/>
              <a:t>as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altLang="zh-TW" sz="2000" b="1" dirty="0" smtClean="0"/>
              <a:t>H</a:t>
            </a:r>
            <a:r>
              <a:rPr lang="zh-TW" altLang="zh-TW" sz="2000" b="1" dirty="0" smtClean="0"/>
              <a:t>′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that </a:t>
            </a:r>
            <a:r>
              <a:rPr lang="en-US" altLang="zh-TW" sz="2000" dirty="0"/>
              <a:t>is formed by all terms from </a:t>
            </a:r>
            <a:r>
              <a:rPr lang="en-US" altLang="zh-TW" sz="2000" b="1" dirty="0"/>
              <a:t>both T and C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altLang="zh-TW" dirty="0" smtClean="0"/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AutoNum type="alphaLcParenR"/>
            </a:pPr>
            <a:r>
              <a:rPr lang="en-US" altLang="zh-TW" b="1" dirty="0" smtClean="0"/>
              <a:t>each </a:t>
            </a:r>
            <a:r>
              <a:rPr lang="en-US" altLang="zh-TW" b="1" dirty="0"/>
              <a:t>concept </a:t>
            </a:r>
            <a:r>
              <a:rPr lang="en-US" altLang="zh-TW" dirty="0"/>
              <a:t>in T or C is </a:t>
            </a:r>
            <a:r>
              <a:rPr lang="en-US" altLang="zh-TW" b="1" dirty="0"/>
              <a:t>represented by a set of terms</a:t>
            </a:r>
            <a:r>
              <a:rPr lang="en-US" altLang="zh-TW" dirty="0"/>
              <a:t> extracted from the web documents repository</a:t>
            </a:r>
            <a:r>
              <a:rPr lang="en-US" altLang="zh-TW" dirty="0" smtClean="0"/>
              <a:t>.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AutoNum type="alphaLcParenR" startAt="2"/>
            </a:pPr>
            <a:r>
              <a:rPr lang="en-US" altLang="zh-TW" b="1" dirty="0" smtClean="0"/>
              <a:t>H</a:t>
            </a:r>
            <a:r>
              <a:rPr lang="en-US" altLang="zh-TW" dirty="0" smtClean="0"/>
              <a:t> </a:t>
            </a:r>
            <a:r>
              <a:rPr lang="en-US" altLang="zh-TW" dirty="0"/>
              <a:t>is essentially a </a:t>
            </a:r>
            <a:r>
              <a:rPr lang="en-US" altLang="zh-TW" b="1" dirty="0"/>
              <a:t>hierarchical clustering on all documents</a:t>
            </a:r>
            <a:r>
              <a:rPr lang="en-US" altLang="zh-TW" dirty="0" smtClean="0"/>
              <a:t>.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altLang="zh-TW" dirty="0" smtClean="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altLang="zh-TW" dirty="0" smtClean="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altLang="zh-TW" sz="2400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264" y="1877188"/>
            <a:ext cx="2123621" cy="187185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B00D-BA41-4C79-849E-2429297CDE9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9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回顧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TM02900720[[fn=積分]]</Template>
  <TotalTime>2718</TotalTime>
  <Words>1251</Words>
  <Application>Microsoft Office PowerPoint</Application>
  <PresentationFormat>寬螢幕</PresentationFormat>
  <Paragraphs>263</Paragraphs>
  <Slides>28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28</vt:i4>
      </vt:variant>
    </vt:vector>
  </HeadingPairs>
  <TitlesOfParts>
    <vt:vector size="39" baseType="lpstr"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Wingdings 2</vt:lpstr>
      <vt:lpstr>HDOfficeLightV0</vt:lpstr>
      <vt:lpstr>1_HDOfficeLightV0</vt:lpstr>
      <vt:lpstr>回顧</vt:lpstr>
      <vt:lpstr>DI-DAP: An Efficient Disaster Information  Delivery and Analysis Platform  in Disaster Management</vt:lpstr>
      <vt:lpstr>Outline</vt:lpstr>
      <vt:lpstr>Introduction</vt:lpstr>
      <vt:lpstr>Introduction</vt:lpstr>
      <vt:lpstr>Introduction</vt:lpstr>
      <vt:lpstr>Architecture of DI-DAP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 </vt:lpstr>
      <vt:lpstr>Conclusion</vt:lpstr>
      <vt:lpstr>Experiment </vt:lpstr>
      <vt:lpstr>Experiment </vt:lpstr>
      <vt:lpstr>Outline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nick</dc:creator>
  <cp:lastModifiedBy>nick</cp:lastModifiedBy>
  <cp:revision>208</cp:revision>
  <dcterms:created xsi:type="dcterms:W3CDTF">2017-03-05T13:36:14Z</dcterms:created>
  <dcterms:modified xsi:type="dcterms:W3CDTF">2017-03-16T16:19:46Z</dcterms:modified>
</cp:coreProperties>
</file>